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0E71C-9EF1-476D-BC85-341BAF4574D3}" type="datetimeFigureOut">
              <a:rPr lang="en-US" smtClean="0"/>
              <a:t>3/9/2021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06430-87F6-41E3-8F1E-8092FD3AD5E1}" type="slidenum">
              <a:rPr lang="en-US" smtClean="0"/>
              <a:t>‹#›</a:t>
            </a:fld>
            <a:endParaRPr lang="en-US"/>
          </a:p>
        </p:txBody>
      </p:sp>
    </p:spTree>
    <p:extLst>
      <p:ext uri="{BB962C8B-B14F-4D97-AF65-F5344CB8AC3E}">
        <p14:creationId xmlns:p14="http://schemas.microsoft.com/office/powerpoint/2010/main" val="636368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jeffreysfoundation.or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cfaonlinetraining.org/course/index.php?categoryid=1"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fpa.org/-/media/Files/News-and-Research/Fire-statistics-and-reports/Suppression/ossprinklers.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nfpa.org/-/media/Files/News-and-Research/Fire-statistics-and-reports/US-Fire-Problem/Fire-causes/osHomeElectricalFires.ashx?la=e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nfpa.org/-/media/Files/News-and-Research/Fire-statistics-and-reports/US-Fire-Problem/Fire-causes/osHeating.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mayoclinic.org/healthy-lifestyle/healthy-aging/in-depth/fall-prevention/art-20047358"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mayoclinic.org/healthy-lifestyle/healthy-aging/in-depth/fall-prevention/art-20047358"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mayoclinic.org/diseases-conditions/hoarding-disorder/symptoms-causes/syc-20356056"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cfiremarshal.llronline.com/crr/index.asp?file=SCFIRS_Services_Available.htm"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7EA8-853B-4EDD-98BB-DE6BB7A54A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375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16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Ionization smoke alarms </a:t>
            </a:r>
            <a:r>
              <a:rPr lang="en-US" dirty="0"/>
              <a:t>are generally more responsive to flaming fires</a:t>
            </a:r>
            <a:r>
              <a:rPr lang="en-US" dirty="0" smtClean="0"/>
              <a:t>.</a:t>
            </a:r>
          </a:p>
          <a:p>
            <a:r>
              <a:rPr lang="en-US" dirty="0" smtClean="0"/>
              <a:t/>
            </a:r>
            <a:br>
              <a:rPr lang="en-US" dirty="0" smtClean="0"/>
            </a:br>
            <a:r>
              <a:rPr lang="en-US" i="1" dirty="0"/>
              <a:t>How they work:</a:t>
            </a:r>
            <a:r>
              <a:rPr lang="en-US" dirty="0"/>
              <a:t> Ionization-type smoke alarms have a small amount of radioactive material between two electrically charged plates, which ionizes the air and causes current to flow between the plates. When smoke enters the chamber, it disrupts the flow of ions, thus reducing the flow of current and activating the alarm.</a:t>
            </a:r>
          </a:p>
          <a:p>
            <a:endParaRPr lang="en-US" dirty="0"/>
          </a:p>
          <a:p>
            <a:r>
              <a:rPr lang="en-US" b="1" dirty="0"/>
              <a:t>Photoelectric smoke alarms </a:t>
            </a:r>
            <a:r>
              <a:rPr lang="en-US" dirty="0"/>
              <a:t>are generally more responsive to fires that begin with a long period of smoldering (called “smoldering fires”).</a:t>
            </a:r>
            <a:r>
              <a:rPr lang="en-US" dirty="0" smtClean="0"/>
              <a:t/>
            </a:r>
            <a:br>
              <a:rPr lang="en-US" dirty="0" smtClean="0"/>
            </a:br>
            <a:r>
              <a:rPr lang="en-US" i="1" dirty="0"/>
              <a:t>How they work:</a:t>
            </a:r>
            <a:r>
              <a:rPr lang="en-US" dirty="0"/>
              <a:t> Photoelectric-type alarms aim a light source into a sensing chamber at an angle away from the sensor. Smoke enters the chamber, reflecting light onto the light sensor; triggering the alarm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687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smtClean="0"/>
              <a:t>*Source nfpa.org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091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smtClean="0"/>
              <a:t>*Source nfpa.org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56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smtClean="0"/>
              <a:t>*Source nfpa.org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5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smtClean="0"/>
              <a:t>*Source nfpa.org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670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170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395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405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1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7EA8-853B-4EDD-98BB-DE6BB7A54A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503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04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783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Lifetone</a:t>
            </a:r>
            <a:r>
              <a:rPr lang="en-US" dirty="0" smtClean="0"/>
              <a:t> Hard</a:t>
            </a:r>
            <a:r>
              <a:rPr lang="en-US" baseline="0" dirty="0" smtClean="0"/>
              <a:t> of Hearing alarms are easy to install, but a specific procedure and order of operations must be followed.  </a:t>
            </a:r>
          </a:p>
          <a:p>
            <a:endParaRPr lang="en-US" baseline="0" dirty="0" smtClean="0"/>
          </a:p>
          <a:p>
            <a:r>
              <a:rPr lang="en-US" baseline="0" dirty="0" smtClean="0"/>
              <a:t>Since these alarms are not installed frequently by most Fire Safe SC partners, please review the installation instructions separately prior to each installation of a Hard of Hearing Alarm.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675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399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188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495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For More Information About CO:</a:t>
            </a:r>
          </a:p>
          <a:p>
            <a:r>
              <a:rPr lang="en-US" dirty="0">
                <a:latin typeface="Arial" panose="020B0604020202020204" pitchFamily="34" charset="0"/>
                <a:cs typeface="Arial" panose="020B0604020202020204" pitchFamily="34" charset="0"/>
              </a:rPr>
              <a:t>Visit the Jeffrey Lee Williams Foundation </a:t>
            </a:r>
          </a:p>
          <a:p>
            <a:r>
              <a:rPr lang="en-US" sz="1100" dirty="0">
                <a:latin typeface="Arial" panose="020B0604020202020204" pitchFamily="34" charset="0"/>
                <a:cs typeface="Arial" panose="020B0604020202020204" pitchFamily="34" charset="0"/>
                <a:hlinkClick r:id="rId3"/>
              </a:rPr>
              <a:t>https://www.jeffreysfoundation.org</a:t>
            </a:r>
            <a:endParaRPr lang="en-US" sz="1100"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For More Information About CO:</a:t>
            </a:r>
          </a:p>
          <a:p>
            <a:r>
              <a:rPr lang="en-US" dirty="0">
                <a:latin typeface="Arial" panose="020B0604020202020204" pitchFamily="34" charset="0"/>
                <a:cs typeface="Arial" panose="020B0604020202020204" pitchFamily="34" charset="0"/>
              </a:rPr>
              <a:t>Take the course</a:t>
            </a:r>
          </a:p>
          <a:p>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Carbon Monoxide Awareness</a:t>
            </a:r>
            <a:r>
              <a:rPr lang="en-US" dirty="0">
                <a:latin typeface="Arial" panose="020B0604020202020204" pitchFamily="34" charset="0"/>
                <a:cs typeface="Arial" panose="020B0604020202020204" pitchFamily="34" charset="0"/>
              </a:rPr>
              <a:t>” presented by the South Carolina Fire Academy in partnership with the Jeffrey Lee Williams Foundation by following the link below:</a:t>
            </a:r>
          </a:p>
          <a:p>
            <a:endParaRPr lang="en-US" sz="9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4"/>
              </a:rPr>
              <a:t>http://scfaonlinetraining.org/course/index.php?categoryid=1</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643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791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 mounting height</a:t>
            </a:r>
            <a:r>
              <a:rPr lang="en-US" baseline="0" dirty="0" smtClean="0"/>
              <a:t> is not a concern as CO is the same density as room air and is equally distributed across the entire room or space.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898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7EA8-853B-4EDD-98BB-DE6BB7A54A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95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179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967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238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390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647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144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54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607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180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804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729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Local departments can substitute there own statistics</a:t>
            </a:r>
            <a:r>
              <a:rPr lang="en-US" b="1" baseline="0" dirty="0" smtClean="0"/>
              <a:t> in place of state statistics where applicable.</a:t>
            </a:r>
          </a:p>
          <a:p>
            <a:endParaRPr lang="en-US" dirty="0" smtClean="0"/>
          </a:p>
          <a:p>
            <a:r>
              <a:rPr lang="en-US" dirty="0" smtClean="0"/>
              <a:t>Notes:  71% of SC</a:t>
            </a:r>
            <a:r>
              <a:rPr lang="en-US" baseline="0" dirty="0" smtClean="0"/>
              <a:t> firefighters are volunteer</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7EA8-853B-4EDD-98BB-DE6BB7A54A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714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12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520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28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9772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8554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751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441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0389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 Sprinklers</a:t>
            </a:r>
            <a:r>
              <a:rPr lang="en-US" baseline="0" dirty="0" smtClean="0"/>
              <a:t> costs less than $2 per square foot.  </a:t>
            </a:r>
          </a:p>
          <a:p>
            <a:r>
              <a:rPr lang="en-US" baseline="0" dirty="0" smtClean="0"/>
              <a:t>Less than the sprinkler system that waters the grass.  </a:t>
            </a:r>
          </a:p>
          <a:p>
            <a:r>
              <a:rPr lang="en-US" baseline="0" dirty="0" smtClean="0"/>
              <a:t>Less than the cost of high end counter tops or whirl pool tubs. </a:t>
            </a:r>
          </a:p>
          <a:p>
            <a:endParaRPr lang="en-US" baseline="0" dirty="0" smtClean="0"/>
          </a:p>
          <a:p>
            <a:r>
              <a:rPr lang="en-US" baseline="0" dirty="0" smtClean="0"/>
              <a:t>Only the sprinkler head at the fire activates.  Sprinklers are activated by heat, not smoke.  They will not go off unless there is an actual fire in your home. </a:t>
            </a:r>
          </a:p>
          <a:p>
            <a:endParaRPr lang="en-US" baseline="0" dirty="0" smtClean="0"/>
          </a:p>
          <a:p>
            <a:pPr defTabSz="914276"/>
            <a:r>
              <a:rPr lang="en-US" dirty="0" smtClean="0">
                <a:latin typeface="Arial" panose="020B0604020202020204" pitchFamily="34" charset="0"/>
                <a:cs typeface="Arial" panose="020B0604020202020204" pitchFamily="34" charset="0"/>
              </a:rPr>
              <a:t>NFPA's </a:t>
            </a:r>
            <a:r>
              <a:rPr lang="en-US" dirty="0" smtClean="0">
                <a:latin typeface="Arial" panose="020B0604020202020204" pitchFamily="34" charset="0"/>
                <a:cs typeface="Arial" panose="020B0604020202020204" pitchFamily="34" charset="0"/>
                <a:hlinkClick r:id="rId3"/>
              </a:rPr>
              <a:t>"U.S. Experience with Sprinklers"</a:t>
            </a:r>
            <a:r>
              <a:rPr lang="en-US" dirty="0" smtClean="0">
                <a:latin typeface="Arial" panose="020B0604020202020204" pitchFamily="34" charset="0"/>
                <a:cs typeface="Arial" panose="020B0604020202020204" pitchFamily="34" charset="0"/>
              </a:rPr>
              <a:t> report found the majority of residents living in </a:t>
            </a:r>
            <a:r>
              <a:rPr lang="en-US" dirty="0" err="1" smtClean="0">
                <a:latin typeface="Arial" panose="020B0604020202020204" pitchFamily="34" charset="0"/>
                <a:cs typeface="Arial" panose="020B0604020202020204" pitchFamily="34" charset="0"/>
              </a:rPr>
              <a:t>sprinklered</a:t>
            </a:r>
            <a:r>
              <a:rPr lang="en-US" dirty="0" smtClean="0">
                <a:latin typeface="Arial" panose="020B0604020202020204" pitchFamily="34" charset="0"/>
                <a:cs typeface="Arial" panose="020B0604020202020204" pitchFamily="34" charset="0"/>
              </a:rPr>
              <a:t> homes never experience a leak or maintenance problem.</a:t>
            </a:r>
          </a:p>
          <a:p>
            <a:pPr defTabSz="914276"/>
            <a:endParaRPr lang="en-US" dirty="0" smtClean="0">
              <a:latin typeface="Arial" panose="020B0604020202020204" pitchFamily="34" charset="0"/>
              <a:cs typeface="Arial" panose="020B0604020202020204" pitchFamily="34" charset="0"/>
            </a:endParaRPr>
          </a:p>
          <a:p>
            <a:pPr>
              <a:buFont typeface="Wingdings" panose="05000000000000000000" pitchFamily="2" charset="2"/>
              <a:buNone/>
            </a:pPr>
            <a:r>
              <a:rPr lang="en-US" dirty="0" smtClean="0">
                <a:latin typeface="Arial" panose="020B0604020202020204" pitchFamily="34" charset="0"/>
                <a:cs typeface="Arial" panose="020B0604020202020204" pitchFamily="34" charset="0"/>
              </a:rPr>
              <a:t>Sprinklers</a:t>
            </a:r>
            <a:r>
              <a:rPr lang="en-US" baseline="0" dirty="0" smtClean="0">
                <a:latin typeface="Arial" panose="020B0604020202020204" pitchFamily="34" charset="0"/>
                <a:cs typeface="Arial" panose="020B0604020202020204" pitchFamily="34" charset="0"/>
              </a:rPr>
              <a:t> are not tied to smoke alarms. </a:t>
            </a:r>
            <a:r>
              <a:rPr lang="en-US" dirty="0" smtClean="0">
                <a:latin typeface="Arial" panose="020B0604020202020204" pitchFamily="34" charset="0"/>
                <a:cs typeface="Arial" panose="020B0604020202020204" pitchFamily="34" charset="0"/>
              </a:rPr>
              <a:t>Each individual sprinkler head activates between 135° - 165° Fahrenheit.  They do not operate in response to an active smoke alarm, smoke, burned toast, cooking vapors, or steam. </a:t>
            </a:r>
          </a:p>
          <a:p>
            <a:pPr defTabSz="914276"/>
            <a:r>
              <a:rPr lang="en-US" baseline="0" dirty="0" smtClean="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138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973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Follow the link on the slide to review the Underwriters Laboratory comparison burn of household furnishings.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7EA8-853B-4EDD-98BB-DE6BB7A54A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6058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04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Fire is a resource</a:t>
            </a:r>
            <a:r>
              <a:rPr lang="en-US" baseline="0" dirty="0" smtClean="0"/>
              <a:t> when you see a problem and are not sure what action to take.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722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6"/>
            <a:r>
              <a:rPr lang="en-US" dirty="0" smtClean="0"/>
              <a:t>*Source National Fire Protection Association - "</a:t>
            </a:r>
            <a:r>
              <a:rPr lang="en-US" dirty="0" smtClean="0">
                <a:hlinkClick r:id="rId3"/>
              </a:rPr>
              <a:t>Electrical Fires</a:t>
            </a:r>
            <a:r>
              <a:rPr lang="en-US" dirty="0" smtClean="0"/>
              <a:t>“ report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1243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6"/>
            <a:r>
              <a:rPr lang="en-US" dirty="0" smtClean="0"/>
              <a:t>*Source National Fire Protection Association - “</a:t>
            </a:r>
            <a:r>
              <a:rPr lang="en-US" dirty="0" smtClean="0">
                <a:hlinkClick r:id="rId3"/>
              </a:rPr>
              <a:t>Home Fires Involving Heating Equipment</a:t>
            </a:r>
            <a:r>
              <a:rPr lang="en-US" dirty="0" smtClean="0"/>
              <a:t>“ report</a:t>
            </a:r>
          </a:p>
          <a:p>
            <a:endParaRPr lang="en-US" dirty="0" smtClean="0"/>
          </a:p>
          <a:p>
            <a:r>
              <a:rPr lang="en-US" dirty="0"/>
              <a:t>Nearly half (48%) of all home heating fires occurred in December, January and February.</a:t>
            </a:r>
          </a:p>
          <a:p>
            <a:pPr>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717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6"/>
            <a:r>
              <a:rPr lang="en-US" dirty="0" smtClean="0"/>
              <a:t>*Source Mayo Clinic – </a:t>
            </a:r>
            <a:r>
              <a:rPr lang="en-US" dirty="0" smtClean="0">
                <a:hlinkClick r:id="rId3"/>
              </a:rPr>
              <a:t>Healthy Aging, Fall Prevention</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2988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Mayo Clinic – </a:t>
            </a:r>
            <a:r>
              <a:rPr lang="en-US" dirty="0" smtClean="0">
                <a:hlinkClick r:id="rId3"/>
              </a:rPr>
              <a:t>Healthy Aging, Fall Prevention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9522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6"/>
            <a:r>
              <a:rPr lang="en-US" dirty="0" smtClean="0"/>
              <a:t>*Source Mayo Clinic – </a:t>
            </a:r>
            <a:r>
              <a:rPr lang="en-US" dirty="0" smtClean="0">
                <a:hlinkClick r:id="rId3"/>
              </a:rPr>
              <a:t>Hoarding Disorder</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947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S.C. Office of State Fire Marshal – </a:t>
            </a:r>
            <a:r>
              <a:rPr lang="en-US" dirty="0" smtClean="0">
                <a:hlinkClick r:id="rId3"/>
              </a:rPr>
              <a:t>S.C. State NFIRS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822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6"/>
            <a:r>
              <a:rPr lang="en-US" dirty="0" smtClean="0"/>
              <a:t>*Source National Fire Protection Association - Based on 2012-2016 annual averages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39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6"/>
            <a:r>
              <a:rPr lang="en-US" dirty="0" smtClean="0"/>
              <a:t>*Source National Fire Protection Association - Based on 2012-2016 annual averages</a:t>
            </a:r>
          </a:p>
          <a:p>
            <a:endParaRPr lang="en-US" dirty="0" smtClean="0"/>
          </a:p>
          <a:p>
            <a:r>
              <a:rPr lang="en-US" dirty="0">
                <a:solidFill>
                  <a:prstClr val="black"/>
                </a:solidFill>
              </a:rPr>
              <a:t>Thanksgiving is the peak day for home cooking fires, followed by Christmas Day and Christmas Eve.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83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b="1" i="1" baseline="0" dirty="0" smtClean="0"/>
              <a:t>“Today you will learn what kind of alarm goes where.  Today you will learn, “Right Alarm-Aright Location”</a:t>
            </a: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7EA8-853B-4EDD-98BB-DE6BB7A54A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0939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066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7848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851B9-00A2-4200-A321-C2FA0156D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9131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a:t>
            </a:r>
            <a:r>
              <a:rPr lang="en-US" baseline="0" dirty="0" smtClean="0"/>
              <a:t> anyone have any questions about our mission today?  </a:t>
            </a:r>
          </a:p>
          <a:p>
            <a:r>
              <a:rPr lang="en-US" baseline="0" dirty="0" smtClean="0"/>
              <a:t>This provided the education on consistent messaging to new partners as an introduction.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7EA8-853B-4EDD-98BB-DE6BB7A54A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347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b="1" i="1" dirty="0" smtClean="0"/>
              <a:t>“Today</a:t>
            </a:r>
            <a:r>
              <a:rPr lang="en-US" b="1" i="1" baseline="0" dirty="0" smtClean="0"/>
              <a:t> you will learn how to have a fire escape plan and how to be prepared for a fire in your home.” </a:t>
            </a: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7EA8-853B-4EDD-98BB-DE6BB7A54A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48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b="1" i="1" dirty="0" smtClean="0"/>
              <a:t>“Today you wil</a:t>
            </a:r>
            <a:r>
              <a:rPr lang="en-US" b="1" i="1" baseline="0" dirty="0" smtClean="0"/>
              <a:t>l learn some facts about fire sprinklers and understand the benefit that they add to a home.”  </a:t>
            </a: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7EA8-853B-4EDD-98BB-DE6BB7A54A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01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b="1" i="1" dirty="0" smtClean="0"/>
              <a:t>“Today you will learn that taking</a:t>
            </a:r>
            <a:r>
              <a:rPr lang="en-US" b="1" i="1" baseline="0" dirty="0" smtClean="0"/>
              <a:t> actions when you see a problem is always the right thing to do.”</a:t>
            </a: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27EA8-853B-4EDD-98BB-DE6BB7A54A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56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6501DD-5377-4FC5-9206-E7681740136A}"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262-4BE7-4267-9B53-72021509E392}" type="slidenum">
              <a:rPr lang="en-US" smtClean="0"/>
              <a:t>‹#›</a:t>
            </a:fld>
            <a:endParaRPr lang="en-US"/>
          </a:p>
        </p:txBody>
      </p:sp>
    </p:spTree>
    <p:extLst>
      <p:ext uri="{BB962C8B-B14F-4D97-AF65-F5344CB8AC3E}">
        <p14:creationId xmlns:p14="http://schemas.microsoft.com/office/powerpoint/2010/main" val="128496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501DD-5377-4FC5-9206-E7681740136A}"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262-4BE7-4267-9B53-72021509E392}" type="slidenum">
              <a:rPr lang="en-US" smtClean="0"/>
              <a:t>‹#›</a:t>
            </a:fld>
            <a:endParaRPr lang="en-US"/>
          </a:p>
        </p:txBody>
      </p:sp>
    </p:spTree>
    <p:extLst>
      <p:ext uri="{BB962C8B-B14F-4D97-AF65-F5344CB8AC3E}">
        <p14:creationId xmlns:p14="http://schemas.microsoft.com/office/powerpoint/2010/main" val="351058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501DD-5377-4FC5-9206-E7681740136A}"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262-4BE7-4267-9B53-72021509E392}" type="slidenum">
              <a:rPr lang="en-US" smtClean="0"/>
              <a:t>‹#›</a:t>
            </a:fld>
            <a:endParaRPr lang="en-US"/>
          </a:p>
        </p:txBody>
      </p:sp>
    </p:spTree>
    <p:extLst>
      <p:ext uri="{BB962C8B-B14F-4D97-AF65-F5344CB8AC3E}">
        <p14:creationId xmlns:p14="http://schemas.microsoft.com/office/powerpoint/2010/main" val="117358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501DD-5377-4FC5-9206-E7681740136A}"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262-4BE7-4267-9B53-72021509E392}" type="slidenum">
              <a:rPr lang="en-US" smtClean="0"/>
              <a:t>‹#›</a:t>
            </a:fld>
            <a:endParaRPr lang="en-US"/>
          </a:p>
        </p:txBody>
      </p:sp>
    </p:spTree>
    <p:extLst>
      <p:ext uri="{BB962C8B-B14F-4D97-AF65-F5344CB8AC3E}">
        <p14:creationId xmlns:p14="http://schemas.microsoft.com/office/powerpoint/2010/main" val="418280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6501DD-5377-4FC5-9206-E7681740136A}"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19262-4BE7-4267-9B53-72021509E392}" type="slidenum">
              <a:rPr lang="en-US" smtClean="0"/>
              <a:t>‹#›</a:t>
            </a:fld>
            <a:endParaRPr lang="en-US"/>
          </a:p>
        </p:txBody>
      </p:sp>
    </p:spTree>
    <p:extLst>
      <p:ext uri="{BB962C8B-B14F-4D97-AF65-F5344CB8AC3E}">
        <p14:creationId xmlns:p14="http://schemas.microsoft.com/office/powerpoint/2010/main" val="390772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6501DD-5377-4FC5-9206-E7681740136A}"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19262-4BE7-4267-9B53-72021509E392}" type="slidenum">
              <a:rPr lang="en-US" smtClean="0"/>
              <a:t>‹#›</a:t>
            </a:fld>
            <a:endParaRPr lang="en-US"/>
          </a:p>
        </p:txBody>
      </p:sp>
    </p:spTree>
    <p:extLst>
      <p:ext uri="{BB962C8B-B14F-4D97-AF65-F5344CB8AC3E}">
        <p14:creationId xmlns:p14="http://schemas.microsoft.com/office/powerpoint/2010/main" val="68516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6501DD-5377-4FC5-9206-E7681740136A}" type="datetimeFigureOut">
              <a:rPr lang="en-US" smtClean="0"/>
              <a:t>3/9/2021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319262-4BE7-4267-9B53-72021509E392}" type="slidenum">
              <a:rPr lang="en-US" smtClean="0"/>
              <a:t>‹#›</a:t>
            </a:fld>
            <a:endParaRPr lang="en-US"/>
          </a:p>
        </p:txBody>
      </p:sp>
    </p:spTree>
    <p:extLst>
      <p:ext uri="{BB962C8B-B14F-4D97-AF65-F5344CB8AC3E}">
        <p14:creationId xmlns:p14="http://schemas.microsoft.com/office/powerpoint/2010/main" val="1829329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6501DD-5377-4FC5-9206-E7681740136A}" type="datetimeFigureOut">
              <a:rPr lang="en-US" smtClean="0"/>
              <a:t>3/9/2021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319262-4BE7-4267-9B53-72021509E392}" type="slidenum">
              <a:rPr lang="en-US" smtClean="0"/>
              <a:t>‹#›</a:t>
            </a:fld>
            <a:endParaRPr lang="en-US"/>
          </a:p>
        </p:txBody>
      </p:sp>
    </p:spTree>
    <p:extLst>
      <p:ext uri="{BB962C8B-B14F-4D97-AF65-F5344CB8AC3E}">
        <p14:creationId xmlns:p14="http://schemas.microsoft.com/office/powerpoint/2010/main" val="1296454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501DD-5377-4FC5-9206-E7681740136A}" type="datetimeFigureOut">
              <a:rPr lang="en-US" smtClean="0"/>
              <a:t>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319262-4BE7-4267-9B53-72021509E392}" type="slidenum">
              <a:rPr lang="en-US" smtClean="0"/>
              <a:t>‹#›</a:t>
            </a:fld>
            <a:endParaRPr lang="en-US"/>
          </a:p>
        </p:txBody>
      </p:sp>
    </p:spTree>
    <p:extLst>
      <p:ext uri="{BB962C8B-B14F-4D97-AF65-F5344CB8AC3E}">
        <p14:creationId xmlns:p14="http://schemas.microsoft.com/office/powerpoint/2010/main" val="2383083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6501DD-5377-4FC5-9206-E7681740136A}"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19262-4BE7-4267-9B53-72021509E392}" type="slidenum">
              <a:rPr lang="en-US" smtClean="0"/>
              <a:t>‹#›</a:t>
            </a:fld>
            <a:endParaRPr lang="en-US"/>
          </a:p>
        </p:txBody>
      </p:sp>
    </p:spTree>
    <p:extLst>
      <p:ext uri="{BB962C8B-B14F-4D97-AF65-F5344CB8AC3E}">
        <p14:creationId xmlns:p14="http://schemas.microsoft.com/office/powerpoint/2010/main" val="3969992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6501DD-5377-4FC5-9206-E7681740136A}"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19262-4BE7-4267-9B53-72021509E392}" type="slidenum">
              <a:rPr lang="en-US" smtClean="0"/>
              <a:t>‹#›</a:t>
            </a:fld>
            <a:endParaRPr lang="en-US"/>
          </a:p>
        </p:txBody>
      </p:sp>
    </p:spTree>
    <p:extLst>
      <p:ext uri="{BB962C8B-B14F-4D97-AF65-F5344CB8AC3E}">
        <p14:creationId xmlns:p14="http://schemas.microsoft.com/office/powerpoint/2010/main" val="621303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501DD-5377-4FC5-9206-E7681740136A}" type="datetimeFigureOut">
              <a:rPr lang="en-US" smtClean="0"/>
              <a:t>3/9/2021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19262-4BE7-4267-9B53-72021509E392}" type="slidenum">
              <a:rPr lang="en-US" smtClean="0"/>
              <a:t>‹#›</a:t>
            </a:fld>
            <a:endParaRPr lang="en-US"/>
          </a:p>
        </p:txBody>
      </p:sp>
    </p:spTree>
    <p:extLst>
      <p:ext uri="{BB962C8B-B14F-4D97-AF65-F5344CB8AC3E}">
        <p14:creationId xmlns:p14="http://schemas.microsoft.com/office/powerpoint/2010/main" val="3768819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lifetonesafety.com/page_id108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cfaonlinetraining.org/course/index.php?categoryid=1" TargetMode="External"/><Relationship Id="rId4" Type="http://schemas.openxmlformats.org/officeDocument/2006/relationships/hyperlink" Target="https://www.jeffreysfoundation.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1.jpeg"/><Relationship Id="rId7"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hyperlink" Target="http://firesafe.sc.gov/engage.html" TargetMode="External"/><Relationship Id="rId4" Type="http://schemas.openxmlformats.org/officeDocument/2006/relationships/hyperlink" Target="mailto:FireSafeSC@llr.sc.gov"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5655" y="2112538"/>
            <a:ext cx="9782663" cy="2154436"/>
          </a:xfrm>
          <a:prstGeom prst="rect">
            <a:avLst/>
          </a:prstGeom>
          <a:solidFill>
            <a:schemeClr val="bg2"/>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a:ea typeface="Verdana" panose="020B0604030504040204" pitchFamily="34" charset="0"/>
                <a:cs typeface="Verdana" panose="020B0604030504040204" pitchFamily="34" charset="0"/>
              </a:rPr>
              <a:t>Your Organization’s Name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endParaRPr>
          </a:p>
        </p:txBody>
      </p:sp>
      <p:sp>
        <p:nvSpPr>
          <p:cNvPr id="9" name="Title 1"/>
          <p:cNvSpPr txBox="1">
            <a:spLocks/>
          </p:cNvSpPr>
          <p:nvPr/>
        </p:nvSpPr>
        <p:spPr>
          <a:xfrm>
            <a:off x="0" y="0"/>
            <a:ext cx="12192000" cy="1267097"/>
          </a:xfrm>
          <a:prstGeom prst="rect">
            <a:avLst/>
          </a:prstGeom>
          <a:solidFill>
            <a:srgbClr val="002060"/>
          </a:solidFill>
          <a:ln w="28575">
            <a:noFill/>
          </a:ln>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161" y="3461657"/>
            <a:ext cx="2322466" cy="2322466"/>
          </a:xfrm>
          <a:prstGeom prst="rect">
            <a:avLst/>
          </a:prstGeom>
        </p:spPr>
      </p:pic>
      <p:pic>
        <p:nvPicPr>
          <p:cNvPr id="3" name="Picture 2"/>
          <p:cNvPicPr>
            <a:picLocks noChangeAspect="1"/>
          </p:cNvPicPr>
          <p:nvPr/>
        </p:nvPicPr>
        <p:blipFill>
          <a:blip r:embed="rId4"/>
          <a:stretch>
            <a:fillRect/>
          </a:stretch>
        </p:blipFill>
        <p:spPr>
          <a:xfrm>
            <a:off x="2335001" y="200896"/>
            <a:ext cx="7521997" cy="865303"/>
          </a:xfrm>
          <a:prstGeom prst="rect">
            <a:avLst/>
          </a:prstGeom>
        </p:spPr>
      </p:pic>
    </p:spTree>
    <p:extLst>
      <p:ext uri="{BB962C8B-B14F-4D97-AF65-F5344CB8AC3E}">
        <p14:creationId xmlns:p14="http://schemas.microsoft.com/office/powerpoint/2010/main" val="3224463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28" y="1016746"/>
            <a:ext cx="2128397" cy="1922423"/>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3511" y="3104738"/>
            <a:ext cx="4105415" cy="2669244"/>
          </a:xfrm>
          <a:prstGeom prst="rect">
            <a:avLst/>
          </a:prstGeom>
          <a:ln w="88900" cap="sq" cmpd="thickThin">
            <a:solidFill>
              <a:srgbClr val="000000"/>
            </a:solidFill>
            <a:prstDash val="solid"/>
            <a:miter lim="800000"/>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66032" y="1016746"/>
            <a:ext cx="2532894" cy="1789912"/>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95382" y="569515"/>
            <a:ext cx="4978098" cy="2552508"/>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t="16193"/>
          <a:stretch/>
        </p:blipFill>
        <p:spPr>
          <a:xfrm>
            <a:off x="605028" y="3122023"/>
            <a:ext cx="4866958" cy="2651959"/>
          </a:xfrm>
          <a:prstGeom prst="rect">
            <a:avLst/>
          </a:prstGeom>
          <a:ln w="88900" cap="sq" cmpd="thickThin">
            <a:solidFill>
              <a:srgbClr val="000000"/>
            </a:solidFill>
            <a:prstDash val="solid"/>
            <a:miter lim="800000"/>
          </a:ln>
          <a:effectLst>
            <a:outerShdw blurRad="50800" dist="38100" dir="2700000" algn="tl" rotWithShape="0">
              <a:prstClr val="black">
                <a:alpha val="40000"/>
              </a:prstClr>
            </a:outerShdw>
          </a:effectLst>
        </p:spPr>
      </p:pic>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331060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0808" y="1161288"/>
            <a:ext cx="2514600" cy="251460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19412" y="3523007"/>
            <a:ext cx="2514600" cy="2514600"/>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269748" y="1368571"/>
            <a:ext cx="8481060"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Types of Smoke Alarms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Ionization</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Generally more responsive to flaming fires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Photoelectric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Generally more responsive to smoldering fires</a:t>
            </a: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411775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500"/>
                                        <p:tgtEl>
                                          <p:spTgt spid="12">
                                            <p:txEl>
                                              <p:pRg st="3" end="3"/>
                                            </p:txEl>
                                          </p:spTgt>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2">
                                            <p:txEl>
                                              <p:pRg st="7" end="7"/>
                                            </p:txEl>
                                          </p:spTgt>
                                        </p:tgtEl>
                                        <p:attrNameLst>
                                          <p:attrName>style.visibility</p:attrName>
                                        </p:attrNameLst>
                                      </p:cBhvr>
                                      <p:to>
                                        <p:strVal val="visible"/>
                                      </p:to>
                                    </p:set>
                                    <p:animEffect transition="in" filter="fade">
                                      <p:cBhvr>
                                        <p:cTn id="28" dur="500"/>
                                        <p:tgtEl>
                                          <p:spTgt spid="12">
                                            <p:txEl>
                                              <p:pRg st="7" end="7"/>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2">
                                            <p:txEl>
                                              <p:pRg st="8" end="8"/>
                                            </p:txEl>
                                          </p:spTgt>
                                        </p:tgtEl>
                                        <p:attrNameLst>
                                          <p:attrName>style.visibility</p:attrName>
                                        </p:attrNameLst>
                                      </p:cBhvr>
                                      <p:to>
                                        <p:strVal val="visible"/>
                                      </p:to>
                                    </p:set>
                                    <p:animEffect transition="in" filter="fade">
                                      <p:cBhvr>
                                        <p:cTn id="32"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517108" y="1150883"/>
            <a:ext cx="8358877" cy="4666452"/>
          </a:xfrm>
        </p:spPr>
        <p:txBody>
          <a:bodyPr>
            <a:noAutofit/>
          </a:bodyPr>
          <a:lstStyle/>
          <a:p>
            <a:pPr marL="0" indent="0">
              <a:buNone/>
            </a:pPr>
            <a:r>
              <a:rPr lang="en-US" sz="3600" b="1" dirty="0" smtClean="0">
                <a:latin typeface="Arial" panose="020B0604020202020204" pitchFamily="34" charset="0"/>
                <a:cs typeface="Arial" panose="020B0604020202020204" pitchFamily="34" charset="0"/>
              </a:rPr>
              <a:t>Smoke Alarm Installation Guidelines</a:t>
            </a:r>
          </a:p>
          <a:p>
            <a:pPr marL="0" indent="0">
              <a:spcBef>
                <a:spcPts val="0"/>
              </a:spcBef>
              <a:buNone/>
            </a:pPr>
            <a:endParaRPr lang="en-US" dirty="0" smtClean="0">
              <a:latin typeface="Arial" panose="020B0604020202020204" pitchFamily="34" charset="0"/>
              <a:cs typeface="Arial" panose="020B0604020202020204" pitchFamily="34" charset="0"/>
            </a:endParaRPr>
          </a:p>
          <a:p>
            <a:pPr>
              <a:spcBef>
                <a:spcPts val="0"/>
              </a:spcBef>
              <a:buFont typeface="Wingdings" panose="05000000000000000000" pitchFamily="2" charset="2"/>
              <a:buChar char="Ø"/>
            </a:pPr>
            <a:r>
              <a:rPr lang="en-US" dirty="0" smtClean="0">
                <a:latin typeface="Arial" panose="020B0604020202020204" pitchFamily="34" charset="0"/>
                <a:cs typeface="Arial" panose="020B0604020202020204" pitchFamily="34" charset="0"/>
              </a:rPr>
              <a:t>Install </a:t>
            </a:r>
            <a:r>
              <a:rPr lang="en-US" dirty="0">
                <a:latin typeface="Arial" panose="020B0604020202020204" pitchFamily="34" charset="0"/>
                <a:cs typeface="Arial" panose="020B0604020202020204" pitchFamily="34" charset="0"/>
              </a:rPr>
              <a:t>smoke </a:t>
            </a:r>
            <a:r>
              <a:rPr lang="en-US" dirty="0" smtClean="0">
                <a:latin typeface="Arial" panose="020B0604020202020204" pitchFamily="34" charset="0"/>
                <a:cs typeface="Arial" panose="020B0604020202020204" pitchFamily="34" charset="0"/>
              </a:rPr>
              <a:t>alarms inside </a:t>
            </a:r>
            <a:r>
              <a:rPr lang="en-US" dirty="0">
                <a:latin typeface="Arial" panose="020B0604020202020204" pitchFamily="34" charset="0"/>
                <a:cs typeface="Arial" panose="020B0604020202020204" pitchFamily="34" charset="0"/>
              </a:rPr>
              <a:t>each </a:t>
            </a:r>
            <a:r>
              <a:rPr lang="en-US" dirty="0" smtClean="0">
                <a:latin typeface="Arial" panose="020B0604020202020204" pitchFamily="34" charset="0"/>
                <a:cs typeface="Arial" panose="020B0604020202020204" pitchFamily="34" charset="0"/>
              </a:rPr>
              <a:t>                   bedroom</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outside </a:t>
            </a:r>
            <a:r>
              <a:rPr lang="en-US" dirty="0">
                <a:latin typeface="Arial" panose="020B0604020202020204" pitchFamily="34" charset="0"/>
                <a:cs typeface="Arial" panose="020B0604020202020204" pitchFamily="34" charset="0"/>
              </a:rPr>
              <a:t>each sleeping </a:t>
            </a:r>
            <a:r>
              <a:rPr lang="en-US" dirty="0" smtClean="0">
                <a:latin typeface="Arial" panose="020B0604020202020204" pitchFamily="34" charset="0"/>
                <a:cs typeface="Arial" panose="020B0604020202020204" pitchFamily="34" charset="0"/>
              </a:rPr>
              <a:t>area,                       and </a:t>
            </a:r>
            <a:r>
              <a:rPr lang="en-US" dirty="0">
                <a:latin typeface="Arial" panose="020B0604020202020204" pitchFamily="34" charset="0"/>
                <a:cs typeface="Arial" panose="020B0604020202020204" pitchFamily="34" charset="0"/>
              </a:rPr>
              <a:t>on every level of the home, </a:t>
            </a:r>
            <a:r>
              <a:rPr lang="en-US" dirty="0" smtClean="0">
                <a:latin typeface="Arial" panose="020B0604020202020204" pitchFamily="34" charset="0"/>
                <a:cs typeface="Arial" panose="020B0604020202020204" pitchFamily="34" charset="0"/>
              </a:rPr>
              <a:t>including basements </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on the </a:t>
            </a:r>
            <a:r>
              <a:rPr lang="en-US" dirty="0">
                <a:latin typeface="Arial" panose="020B0604020202020204" pitchFamily="34" charset="0"/>
                <a:cs typeface="Arial" panose="020B0604020202020204" pitchFamily="34" charset="0"/>
              </a:rPr>
              <a:t>ceiling at bottom of  </a:t>
            </a:r>
            <a:r>
              <a:rPr lang="en-US" dirty="0" smtClean="0">
                <a:latin typeface="Arial" panose="020B0604020202020204" pitchFamily="34" charset="0"/>
                <a:cs typeface="Arial" panose="020B0604020202020204" pitchFamily="34" charset="0"/>
              </a:rPr>
              <a:t>            stairs).</a:t>
            </a:r>
          </a:p>
          <a:p>
            <a:pPr>
              <a:spcBef>
                <a:spcPts val="0"/>
              </a:spcBef>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a:spcBef>
                <a:spcPts val="1200"/>
              </a:spcBef>
              <a:buFont typeface="Wingdings" panose="05000000000000000000" pitchFamily="2" charset="2"/>
              <a:buChar char="Ø"/>
            </a:pPr>
            <a:r>
              <a:rPr lang="en-US" dirty="0" smtClean="0">
                <a:latin typeface="Arial" panose="020B0604020202020204" pitchFamily="34" charset="0"/>
                <a:cs typeface="Arial" panose="020B0604020202020204" pitchFamily="34" charset="0"/>
              </a:rPr>
              <a:t>On </a:t>
            </a:r>
            <a:r>
              <a:rPr lang="en-US" dirty="0">
                <a:latin typeface="Arial" panose="020B0604020202020204" pitchFamily="34" charset="0"/>
                <a:cs typeface="Arial" panose="020B0604020202020204" pitchFamily="34" charset="0"/>
              </a:rPr>
              <a:t>levels without </a:t>
            </a:r>
            <a:r>
              <a:rPr lang="en-US" dirty="0" smtClean="0">
                <a:latin typeface="Arial" panose="020B0604020202020204" pitchFamily="34" charset="0"/>
                <a:cs typeface="Arial" panose="020B0604020202020204" pitchFamily="34" charset="0"/>
              </a:rPr>
              <a:t>bedrooms, install                alarms </a:t>
            </a:r>
            <a:r>
              <a:rPr lang="en-US" dirty="0">
                <a:latin typeface="Arial" panose="020B0604020202020204" pitchFamily="34" charset="0"/>
                <a:cs typeface="Arial" panose="020B0604020202020204" pitchFamily="34" charset="0"/>
              </a:rPr>
              <a:t>in </a:t>
            </a:r>
            <a:r>
              <a:rPr lang="en-US" dirty="0" smtClean="0">
                <a:latin typeface="Arial" panose="020B0604020202020204" pitchFamily="34" charset="0"/>
                <a:cs typeface="Arial" panose="020B0604020202020204" pitchFamily="34" charset="0"/>
              </a:rPr>
              <a:t>living </a:t>
            </a:r>
            <a:r>
              <a:rPr lang="en-US" dirty="0">
                <a:latin typeface="Arial" panose="020B0604020202020204" pitchFamily="34" charset="0"/>
                <a:cs typeface="Arial" panose="020B0604020202020204" pitchFamily="34" charset="0"/>
              </a:rPr>
              <a:t>room (or </a:t>
            </a:r>
            <a:r>
              <a:rPr lang="en-US" dirty="0" smtClean="0">
                <a:latin typeface="Arial" panose="020B0604020202020204" pitchFamily="34" charset="0"/>
                <a:cs typeface="Arial" panose="020B0604020202020204" pitchFamily="34" charset="0"/>
              </a:rPr>
              <a:t>den/family </a:t>
            </a:r>
            <a:r>
              <a:rPr lang="en-US" dirty="0">
                <a:latin typeface="Arial" panose="020B0604020202020204" pitchFamily="34" charset="0"/>
                <a:cs typeface="Arial" panose="020B0604020202020204" pitchFamily="34" charset="0"/>
              </a:rPr>
              <a:t>room) </a:t>
            </a:r>
            <a:r>
              <a:rPr lang="en-US" dirty="0" smtClean="0">
                <a:latin typeface="Arial" panose="020B0604020202020204" pitchFamily="34" charset="0"/>
                <a:cs typeface="Arial" panose="020B0604020202020204" pitchFamily="34" charset="0"/>
              </a:rPr>
              <a:t>            or near upper </a:t>
            </a:r>
            <a:r>
              <a:rPr lang="en-US" dirty="0">
                <a:latin typeface="Arial" panose="020B0604020202020204" pitchFamily="34" charset="0"/>
                <a:cs typeface="Arial" panose="020B0604020202020204" pitchFamily="34" charset="0"/>
              </a:rPr>
              <a:t>level </a:t>
            </a:r>
            <a:r>
              <a:rPr lang="en-US" dirty="0" smtClean="0">
                <a:latin typeface="Arial" panose="020B0604020202020204" pitchFamily="34" charset="0"/>
                <a:cs typeface="Arial" panose="020B0604020202020204" pitchFamily="34" charset="0"/>
              </a:rPr>
              <a:t>stairway, </a:t>
            </a:r>
            <a:r>
              <a:rPr lang="en-US" dirty="0">
                <a:latin typeface="Arial" panose="020B0604020202020204" pitchFamily="34" charset="0"/>
                <a:cs typeface="Arial" panose="020B0604020202020204" pitchFamily="34" charset="0"/>
              </a:rPr>
              <a:t>or in both </a:t>
            </a:r>
            <a:r>
              <a:rPr lang="en-US" dirty="0" smtClean="0">
                <a:latin typeface="Arial" panose="020B0604020202020204" pitchFamily="34" charset="0"/>
                <a:cs typeface="Arial" panose="020B0604020202020204" pitchFamily="34" charset="0"/>
              </a:rPr>
              <a:t>       locations.</a:t>
            </a:r>
            <a:endParaRPr lang="en-US" dirty="0">
              <a:latin typeface="Arial" panose="020B0604020202020204" pitchFamily="34" charset="0"/>
              <a:cs typeface="Arial" panose="020B0604020202020204"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7610599" y="1970690"/>
            <a:ext cx="4121405" cy="3846645"/>
          </a:xfrm>
          <a:prstGeom prst="rect">
            <a:avLst/>
          </a:prstGeom>
          <a:ln w="88900" cap="sq" cmpd="thickThin">
            <a:solidFill>
              <a:srgbClr val="000000"/>
            </a:solidFill>
            <a:prstDash val="solid"/>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05977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500"/>
                                        <p:tgtEl>
                                          <p:spTgt spid="7">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69812" y="1166648"/>
            <a:ext cx="8280050" cy="3649327"/>
          </a:xfrm>
        </p:spPr>
        <p:txBody>
          <a:bodyPr>
            <a:noAutofit/>
          </a:bodyPr>
          <a:lstStyle/>
          <a:p>
            <a:pPr marL="0" lvl="0" indent="0">
              <a:buNone/>
            </a:pPr>
            <a:r>
              <a:rPr lang="en-US" sz="3600" b="1" dirty="0">
                <a:solidFill>
                  <a:prstClr val="black"/>
                </a:solidFill>
                <a:latin typeface="Arial" panose="020B0604020202020204" pitchFamily="34" charset="0"/>
                <a:cs typeface="Arial" panose="020B0604020202020204" pitchFamily="34" charset="0"/>
              </a:rPr>
              <a:t>Smoke Alarm Installation Guidelines</a:t>
            </a:r>
          </a:p>
          <a:p>
            <a:pPr marL="0" indent="0">
              <a:buNone/>
            </a:pPr>
            <a:endParaRPr lang="en-US" b="1"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n-US" b="1" dirty="0" smtClean="0">
                <a:latin typeface="Arial" panose="020B0604020202020204" pitchFamily="34" charset="0"/>
                <a:cs typeface="Arial" panose="020B0604020202020204" pitchFamily="34" charset="0"/>
              </a:rPr>
              <a:t>Ceiling Installation</a:t>
            </a:r>
          </a:p>
          <a:p>
            <a:pPr marL="0" indent="0">
              <a:spcBef>
                <a:spcPts val="600"/>
              </a:spcBef>
              <a:buNone/>
            </a:pPr>
            <a:r>
              <a:rPr lang="en-US" dirty="0" smtClean="0">
                <a:latin typeface="Arial" panose="020B0604020202020204" pitchFamily="34" charset="0"/>
                <a:cs typeface="Arial" panose="020B0604020202020204" pitchFamily="34" charset="0"/>
              </a:rPr>
              <a:t>Mount </a:t>
            </a:r>
            <a:r>
              <a:rPr lang="en-US" dirty="0">
                <a:latin typeface="Arial" panose="020B0604020202020204" pitchFamily="34" charset="0"/>
                <a:cs typeface="Arial" panose="020B0604020202020204" pitchFamily="34" charset="0"/>
              </a:rPr>
              <a:t>smoke alarms toward </a:t>
            </a:r>
            <a:r>
              <a:rPr lang="en-US" b="1" dirty="0" smtClean="0">
                <a:latin typeface="Arial" panose="020B0604020202020204" pitchFamily="34" charset="0"/>
                <a:cs typeface="Arial" panose="020B0604020202020204" pitchFamily="34" charset="0"/>
              </a:rPr>
              <a:t>MIDDLE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       ceiling, no </a:t>
            </a:r>
            <a:r>
              <a:rPr lang="en-US" dirty="0">
                <a:latin typeface="Arial" panose="020B0604020202020204" pitchFamily="34" charset="0"/>
                <a:cs typeface="Arial" panose="020B0604020202020204" pitchFamily="34" charset="0"/>
              </a:rPr>
              <a:t>closer than four inches from </a:t>
            </a:r>
            <a:r>
              <a:rPr lang="en-US" dirty="0" smtClean="0">
                <a:latin typeface="Arial" panose="020B0604020202020204" pitchFamily="34" charset="0"/>
                <a:cs typeface="Arial" panose="020B0604020202020204" pitchFamily="34" charset="0"/>
              </a:rPr>
              <a:t>walls.</a:t>
            </a:r>
          </a:p>
          <a:p>
            <a:pPr marL="0" indent="0">
              <a:spcBef>
                <a:spcPts val="600"/>
              </a:spcBef>
              <a:buNone/>
            </a:pPr>
            <a:endParaRPr lang="en-US" dirty="0" smtClean="0">
              <a:latin typeface="Arial" panose="020B0604020202020204" pitchFamily="34" charset="0"/>
              <a:cs typeface="Arial" panose="020B0604020202020204" pitchFamily="34" charset="0"/>
            </a:endParaRPr>
          </a:p>
          <a:p>
            <a:pPr>
              <a:spcBef>
                <a:spcPts val="1200"/>
              </a:spcBef>
              <a:buFont typeface="Wingdings" panose="05000000000000000000" pitchFamily="2" charset="2"/>
              <a:buChar char="Ø"/>
            </a:pPr>
            <a:r>
              <a:rPr lang="en-US" b="1" dirty="0" smtClean="0">
                <a:latin typeface="Arial" panose="020B0604020202020204" pitchFamily="34" charset="0"/>
                <a:cs typeface="Arial" panose="020B0604020202020204" pitchFamily="34" charset="0"/>
              </a:rPr>
              <a:t>Wall Installation</a:t>
            </a:r>
          </a:p>
          <a:p>
            <a:pPr marL="0" indent="0">
              <a:spcBef>
                <a:spcPts val="600"/>
              </a:spcBef>
              <a:buNone/>
            </a:pPr>
            <a:r>
              <a:rPr lang="en-US" dirty="0" smtClean="0">
                <a:latin typeface="Arial" panose="020B0604020202020204" pitchFamily="34" charset="0"/>
                <a:cs typeface="Arial" panose="020B0604020202020204" pitchFamily="34" charset="0"/>
              </a:rPr>
              <a:t>If </a:t>
            </a:r>
            <a:r>
              <a:rPr lang="en-US" dirty="0">
                <a:latin typeface="Arial" panose="020B0604020202020204" pitchFamily="34" charset="0"/>
                <a:cs typeface="Arial" panose="020B0604020202020204" pitchFamily="34" charset="0"/>
              </a:rPr>
              <a:t>a ceiling mount is not possible, mount </a:t>
            </a:r>
            <a:r>
              <a:rPr lang="en-US" dirty="0" smtClean="0">
                <a:latin typeface="Arial" panose="020B0604020202020204" pitchFamily="34" charset="0"/>
                <a:cs typeface="Arial" panose="020B0604020202020204" pitchFamily="34" charset="0"/>
              </a:rPr>
              <a:t>         alarms </a:t>
            </a:r>
            <a:r>
              <a:rPr lang="en-US" dirty="0">
                <a:latin typeface="Arial" panose="020B0604020202020204" pitchFamily="34" charset="0"/>
                <a:cs typeface="Arial" panose="020B0604020202020204" pitchFamily="34" charset="0"/>
              </a:rPr>
              <a:t>on </a:t>
            </a:r>
            <a:r>
              <a:rPr lang="en-US" dirty="0" smtClean="0">
                <a:latin typeface="Arial" panose="020B0604020202020204" pitchFamily="34" charset="0"/>
                <a:cs typeface="Arial" panose="020B0604020202020204" pitchFamily="34" charset="0"/>
              </a:rPr>
              <a:t>wall </a:t>
            </a:r>
            <a:r>
              <a:rPr lang="en-US" dirty="0">
                <a:latin typeface="Arial" panose="020B0604020202020204" pitchFamily="34" charset="0"/>
                <a:cs typeface="Arial" panose="020B0604020202020204" pitchFamily="34" charset="0"/>
              </a:rPr>
              <a:t>no closer than four </a:t>
            </a:r>
            <a:r>
              <a:rPr lang="en-US" dirty="0" smtClean="0">
                <a:latin typeface="Arial" panose="020B0604020202020204" pitchFamily="34" charset="0"/>
                <a:cs typeface="Arial" panose="020B0604020202020204" pitchFamily="34" charset="0"/>
              </a:rPr>
              <a:t>inches           </a:t>
            </a:r>
            <a:r>
              <a:rPr lang="en-US" dirty="0">
                <a:latin typeface="Arial" panose="020B0604020202020204" pitchFamily="34" charset="0"/>
                <a:cs typeface="Arial" panose="020B0604020202020204" pitchFamily="34" charset="0"/>
              </a:rPr>
              <a:t>from </a:t>
            </a:r>
            <a:r>
              <a:rPr lang="en-US" dirty="0" smtClean="0">
                <a:latin typeface="Arial" panose="020B0604020202020204" pitchFamily="34" charset="0"/>
                <a:cs typeface="Arial" panose="020B0604020202020204" pitchFamily="34" charset="0"/>
              </a:rPr>
              <a:t>ceiling.</a:t>
            </a:r>
            <a:endParaRPr lang="en-US" dirty="0">
              <a:latin typeface="Arial" panose="020B0604020202020204" pitchFamily="34" charset="0"/>
              <a:cs typeface="Arial" panose="020B0604020202020204" pitchFamily="34" charset="0"/>
            </a:endParaRPr>
          </a:p>
        </p:txBody>
      </p:sp>
      <p:pic>
        <p:nvPicPr>
          <p:cNvPr id="8" name="Picture 3"/>
          <p:cNvPicPr>
            <a:picLocks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851228" y="1986454"/>
            <a:ext cx="3880524" cy="3829129"/>
          </a:xfrm>
          <a:prstGeom prst="rect">
            <a:avLst/>
          </a:prstGeom>
          <a:ln w="88900" cap="sq" cmpd="thickThin">
            <a:solidFill>
              <a:srgbClr val="000000"/>
            </a:solidFill>
            <a:prstDash val="solid"/>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65915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500"/>
                                        <p:tgtEl>
                                          <p:spTgt spid="7">
                                            <p:txEl>
                                              <p:pRg st="5" end="5"/>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22515" y="1229710"/>
            <a:ext cx="8148279" cy="3649327"/>
          </a:xfrm>
        </p:spPr>
        <p:txBody>
          <a:bodyPr>
            <a:noAutofit/>
          </a:bodyPr>
          <a:lstStyle/>
          <a:p>
            <a:pPr marL="0" lvl="0" indent="0">
              <a:buNone/>
            </a:pPr>
            <a:r>
              <a:rPr lang="en-US" sz="3600" b="1" dirty="0">
                <a:solidFill>
                  <a:prstClr val="black"/>
                </a:solidFill>
                <a:latin typeface="Arial" panose="020B0604020202020204" pitchFamily="34" charset="0"/>
                <a:cs typeface="Arial" panose="020B0604020202020204" pitchFamily="34" charset="0"/>
              </a:rPr>
              <a:t>Smoke Alarm Installation Guidelines</a:t>
            </a:r>
          </a:p>
          <a:p>
            <a:pPr marL="0" indent="0">
              <a:spcBef>
                <a:spcPts val="0"/>
              </a:spcBef>
              <a:buNone/>
            </a:pPr>
            <a:endParaRPr lang="en-US" dirty="0" smtClean="0">
              <a:latin typeface="Arial" panose="020B0604020202020204" pitchFamily="34" charset="0"/>
              <a:cs typeface="Arial" panose="020B0604020202020204" pitchFamily="34" charset="0"/>
            </a:endParaRPr>
          </a:p>
          <a:p>
            <a:pPr marL="0" indent="0">
              <a:spcBef>
                <a:spcPts val="0"/>
              </a:spcBef>
              <a:buNone/>
            </a:pPr>
            <a:r>
              <a:rPr lang="en-US" dirty="0" smtClean="0">
                <a:latin typeface="Arial" panose="020B0604020202020204" pitchFamily="34" charset="0"/>
                <a:cs typeface="Arial" panose="020B0604020202020204" pitchFamily="34" charset="0"/>
              </a:rPr>
              <a:t>Smoke </a:t>
            </a:r>
            <a:r>
              <a:rPr lang="en-US" dirty="0">
                <a:latin typeface="Arial" panose="020B0604020202020204" pitchFamily="34" charset="0"/>
                <a:cs typeface="Arial" panose="020B0604020202020204" pitchFamily="34" charset="0"/>
              </a:rPr>
              <a:t>alarms should </a:t>
            </a:r>
            <a:r>
              <a:rPr lang="en-US" b="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be installed </a:t>
            </a:r>
            <a:endParaRPr lang="en-US" dirty="0" smtClean="0">
              <a:latin typeface="Arial" panose="020B0604020202020204" pitchFamily="34" charset="0"/>
              <a:cs typeface="Arial" panose="020B0604020202020204" pitchFamily="34" charset="0"/>
            </a:endParaRPr>
          </a:p>
          <a:p>
            <a:pPr marL="0" indent="0">
              <a:spcBef>
                <a:spcPts val="0"/>
              </a:spcBef>
              <a:buNone/>
            </a:pPr>
            <a:r>
              <a:rPr lang="en-US" dirty="0" smtClean="0">
                <a:latin typeface="Arial" panose="020B0604020202020204" pitchFamily="34" charset="0"/>
                <a:cs typeface="Arial" panose="020B0604020202020204" pitchFamily="34" charset="0"/>
              </a:rPr>
              <a:t>where </a:t>
            </a:r>
            <a:r>
              <a:rPr lang="en-US" dirty="0">
                <a:latin typeface="Arial" panose="020B0604020202020204" pitchFamily="34" charset="0"/>
                <a:cs typeface="Arial" panose="020B0604020202020204" pitchFamily="34" charset="0"/>
              </a:rPr>
              <a:t>drafts from fans or air ducts can </a:t>
            </a:r>
            <a:r>
              <a:rPr lang="en-US" dirty="0" smtClean="0">
                <a:latin typeface="Arial" panose="020B0604020202020204" pitchFamily="34" charset="0"/>
                <a:cs typeface="Arial" panose="020B0604020202020204" pitchFamily="34" charset="0"/>
              </a:rPr>
              <a:t>reach</a:t>
            </a:r>
          </a:p>
          <a:p>
            <a:pPr marL="0" indent="0">
              <a:spcBef>
                <a:spcPts val="0"/>
              </a:spcBef>
              <a:buNone/>
            </a:pPr>
            <a:r>
              <a:rPr lang="en-US" dirty="0">
                <a:latin typeface="Arial" panose="020B0604020202020204" pitchFamily="34" charset="0"/>
                <a:cs typeface="Arial" panose="020B0604020202020204" pitchFamily="34" charset="0"/>
              </a:rPr>
              <a:t>t</a:t>
            </a:r>
            <a:r>
              <a:rPr lang="en-US" dirty="0" smtClean="0">
                <a:latin typeface="Arial" panose="020B0604020202020204" pitchFamily="34" charset="0"/>
                <a:cs typeface="Arial" panose="020B0604020202020204" pitchFamily="34" charset="0"/>
              </a:rPr>
              <a:t>hem. </a:t>
            </a: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1800"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n-US" dirty="0" smtClean="0">
                <a:latin typeface="Arial" panose="020B0604020202020204" pitchFamily="34" charset="0"/>
                <a:cs typeface="Arial" panose="020B0604020202020204" pitchFamily="34" charset="0"/>
              </a:rPr>
              <a:t>Moving </a:t>
            </a:r>
            <a:r>
              <a:rPr lang="en-US" dirty="0">
                <a:latin typeface="Arial" panose="020B0604020202020204" pitchFamily="34" charset="0"/>
                <a:cs typeface="Arial" panose="020B0604020202020204" pitchFamily="34" charset="0"/>
              </a:rPr>
              <a:t>air can blow smoke away </a:t>
            </a:r>
            <a:r>
              <a:rPr lang="en-US" dirty="0" smtClean="0">
                <a:latin typeface="Arial" panose="020B0604020202020204" pitchFamily="34" charset="0"/>
                <a:cs typeface="Arial" panose="020B0604020202020204" pitchFamily="34" charset="0"/>
              </a:rPr>
              <a:t>from</a:t>
            </a:r>
          </a:p>
          <a:p>
            <a:pPr marL="0" indent="0">
              <a:buNone/>
            </a:pPr>
            <a:r>
              <a:rPr lang="en-US" dirty="0" smtClean="0">
                <a:latin typeface="Arial" panose="020B0604020202020204" pitchFamily="34" charset="0"/>
                <a:cs typeface="Arial" panose="020B0604020202020204" pitchFamily="34" charset="0"/>
              </a:rPr>
              <a:t>alarms.</a:t>
            </a:r>
          </a:p>
          <a:p>
            <a:pPr>
              <a:buFont typeface="Wingdings" panose="05000000000000000000" pitchFamily="2" charset="2"/>
              <a:buChar char="Ø"/>
            </a:pPr>
            <a:endParaRPr lang="en-US" sz="18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dirty="0" smtClean="0">
                <a:latin typeface="Arial" panose="020B0604020202020204" pitchFamily="34" charset="0"/>
                <a:cs typeface="Arial" panose="020B0604020202020204" pitchFamily="34" charset="0"/>
              </a:rPr>
              <a:t>Install alarms 3’ from ceiling fans or air          ducts when possible. </a:t>
            </a:r>
            <a:endParaRPr lang="en-US" dirty="0">
              <a:latin typeface="Arial" panose="020B0604020202020204" pitchFamily="34" charset="0"/>
              <a:cs typeface="Arial" panose="020B0604020202020204" pitchFamily="34" charset="0"/>
            </a:endParaRPr>
          </a:p>
        </p:txBody>
      </p:sp>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pic>
        <p:nvPicPr>
          <p:cNvPr id="11" name="Picture 3"/>
          <p:cNvPicPr>
            <a:picLocks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851228" y="1986454"/>
            <a:ext cx="3880524" cy="3829129"/>
          </a:xfrm>
          <a:prstGeom prst="rect">
            <a:avLst/>
          </a:prstGeom>
          <a:ln w="88900" cap="sq" cmpd="thickThin">
            <a:solidFill>
              <a:srgbClr val="000000"/>
            </a:solidFill>
            <a:prstDash val="solid"/>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17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fade">
                                      <p:cBhvr>
                                        <p:cTn id="13" dur="500"/>
                                        <p:tgtEl>
                                          <p:spTgt spid="7">
                                            <p:txEl>
                                              <p:pRg st="4" end="4"/>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500"/>
                                        <p:tgtEl>
                                          <p:spTgt spid="7">
                                            <p:txEl>
                                              <p:pRg st="6" end="6"/>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animEffect transition="in" filter="fade">
                                      <p:cBhvr>
                                        <p:cTn id="21" dur="500"/>
                                        <p:tgtEl>
                                          <p:spTgt spid="7">
                                            <p:txEl>
                                              <p:pRg st="7" end="7"/>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animEffect transition="in" filter="fade">
                                      <p:cBhvr>
                                        <p:cTn id="25" dur="500"/>
                                        <p:tgtEl>
                                          <p:spTgt spid="7">
                                            <p:txEl>
                                              <p:pRg st="9" end="9"/>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95937" y="1297132"/>
            <a:ext cx="7378466" cy="3905292"/>
          </a:xfrm>
        </p:spPr>
        <p:txBody>
          <a:bodyPr>
            <a:noAutofit/>
          </a:bodyPr>
          <a:lstStyle/>
          <a:p>
            <a:pPr marL="0" indent="0">
              <a:spcAft>
                <a:spcPts val="600"/>
              </a:spcAft>
              <a:buNone/>
            </a:pPr>
            <a:r>
              <a:rPr lang="en-US" sz="3600" b="1" dirty="0" smtClean="0">
                <a:latin typeface="Arial" panose="020B0604020202020204" pitchFamily="34" charset="0"/>
                <a:cs typeface="Arial" panose="020B0604020202020204" pitchFamily="34" charset="0"/>
              </a:rPr>
              <a:t>Avoid Nuisance Alarms</a:t>
            </a:r>
          </a:p>
          <a:p>
            <a:pPr marL="0" indent="0">
              <a:spcBef>
                <a:spcPts val="0"/>
              </a:spcBef>
              <a:spcAft>
                <a:spcPts val="600"/>
              </a:spcAft>
              <a:buNone/>
            </a:pPr>
            <a:endParaRPr lang="en-US" sz="2000" dirty="0" smtClean="0">
              <a:latin typeface="Arial" panose="020B0604020202020204" pitchFamily="34" charset="0"/>
              <a:cs typeface="Arial" panose="020B0604020202020204" pitchFamily="34" charset="0"/>
            </a:endParaRPr>
          </a:p>
          <a:p>
            <a:pPr marL="0" indent="0">
              <a:spcBef>
                <a:spcPts val="0"/>
              </a:spcBef>
              <a:spcAft>
                <a:spcPts val="600"/>
              </a:spcAft>
              <a:buNone/>
            </a:pPr>
            <a:r>
              <a:rPr lang="en-US" dirty="0" smtClean="0">
                <a:latin typeface="Arial" panose="020B0604020202020204" pitchFamily="34" charset="0"/>
                <a:cs typeface="Arial" panose="020B0604020202020204" pitchFamily="34" charset="0"/>
              </a:rPr>
              <a:t>To avoid “nuisance” alarms near cooking appliances:</a:t>
            </a:r>
            <a:endParaRPr lang="en-US" sz="1800" dirty="0" smtClean="0">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Ø"/>
            </a:pPr>
            <a:r>
              <a:rPr lang="en-US" dirty="0" smtClean="0">
                <a:latin typeface="Arial" panose="020B0604020202020204" pitchFamily="34" charset="0"/>
                <a:cs typeface="Arial" panose="020B0604020202020204" pitchFamily="34" charset="0"/>
              </a:rPr>
              <a:t>Avoid </a:t>
            </a:r>
            <a:r>
              <a:rPr lang="en-US" dirty="0">
                <a:latin typeface="Arial" panose="020B0604020202020204" pitchFamily="34" charset="0"/>
                <a:cs typeface="Arial" panose="020B0604020202020204" pitchFamily="34" charset="0"/>
              </a:rPr>
              <a:t>installing in </a:t>
            </a:r>
            <a:r>
              <a:rPr lang="en-US" dirty="0" smtClean="0">
                <a:latin typeface="Arial" panose="020B0604020202020204" pitchFamily="34" charset="0"/>
                <a:cs typeface="Arial" panose="020B0604020202020204" pitchFamily="34" charset="0"/>
              </a:rPr>
              <a:t>kitchens</a:t>
            </a:r>
          </a:p>
          <a:p>
            <a:pPr>
              <a:spcBef>
                <a:spcPts val="600"/>
              </a:spcBef>
              <a:buFont typeface="Wingdings" panose="05000000000000000000" pitchFamily="2" charset="2"/>
              <a:buChar char="Ø"/>
            </a:pPr>
            <a:endParaRPr lang="en-US" dirty="0" smtClean="0">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Ø"/>
            </a:pPr>
            <a:r>
              <a:rPr lang="en-US" dirty="0" smtClean="0">
                <a:latin typeface="Arial" panose="020B0604020202020204" pitchFamily="34" charset="0"/>
                <a:cs typeface="Arial" panose="020B0604020202020204" pitchFamily="34" charset="0"/>
              </a:rPr>
              <a:t>Do </a:t>
            </a:r>
            <a:r>
              <a:rPr lang="en-US" dirty="0">
                <a:latin typeface="Arial" panose="020B0604020202020204" pitchFamily="34" charset="0"/>
                <a:cs typeface="Arial" panose="020B0604020202020204" pitchFamily="34" charset="0"/>
              </a:rPr>
              <a:t>not install within 10 feet</a:t>
            </a:r>
            <a:r>
              <a:rPr lang="en-US" dirty="0" smtClean="0">
                <a:latin typeface="Arial" panose="020B0604020202020204" pitchFamily="34" charset="0"/>
                <a:cs typeface="Arial" panose="020B0604020202020204" pitchFamily="34" charset="0"/>
              </a:rPr>
              <a:t>.</a:t>
            </a:r>
          </a:p>
          <a:p>
            <a:pPr marL="0" indent="0">
              <a:spcBef>
                <a:spcPts val="600"/>
              </a:spcBef>
              <a:buNone/>
            </a:pPr>
            <a:endParaRPr lang="en-US" dirty="0" smtClean="0">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Ø"/>
            </a:pPr>
            <a:r>
              <a:rPr lang="en-US" dirty="0" smtClean="0">
                <a:latin typeface="Arial" panose="020B0604020202020204" pitchFamily="34" charset="0"/>
                <a:cs typeface="Arial" panose="020B0604020202020204" pitchFamily="34" charset="0"/>
              </a:rPr>
              <a:t>Recommend photoelectric or an alarm equipped with </a:t>
            </a:r>
            <a:r>
              <a:rPr lang="en-US" dirty="0">
                <a:latin typeface="Arial" panose="020B0604020202020204" pitchFamily="34" charset="0"/>
                <a:cs typeface="Arial" panose="020B0604020202020204" pitchFamily="34" charset="0"/>
              </a:rPr>
              <a:t>alarm </a:t>
            </a:r>
            <a:r>
              <a:rPr lang="en-US" dirty="0" smtClean="0">
                <a:latin typeface="Arial" panose="020B0604020202020204" pitchFamily="34" charset="0"/>
                <a:cs typeface="Arial" panose="020B0604020202020204" pitchFamily="34" charset="0"/>
              </a:rPr>
              <a:t>silencing if it must      be installed in a kitchen or near a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cooking appliance.</a:t>
            </a:r>
            <a:endParaRPr lang="en-US" dirty="0">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Ø"/>
            </a:pPr>
            <a:endParaRPr lang="en-US" dirty="0" smtClean="0">
              <a:latin typeface="Arial" panose="020B0604020202020204" pitchFamily="34" charset="0"/>
              <a:cs typeface="Arial" panose="020B0604020202020204" pitchFamily="34" charset="0"/>
            </a:endParaRPr>
          </a:p>
        </p:txBody>
      </p:sp>
      <p:pic>
        <p:nvPicPr>
          <p:cNvPr id="6" name="Picture 5"/>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7419940" y="1496291"/>
            <a:ext cx="4270248" cy="3986784"/>
          </a:xfrm>
          <a:prstGeom prst="rect">
            <a:avLst/>
          </a:prstGeom>
          <a:ln w="127000" cap="sq">
            <a:solidFill>
              <a:srgbClr val="000000"/>
            </a:solidFill>
            <a:miter lim="800000"/>
          </a:ln>
          <a:effectLst>
            <a:outerShdw blurRad="50800" dist="38100" dir="2700000" algn="tl" rotWithShape="0">
              <a:prstClr val="black">
                <a:alpha val="40000"/>
              </a:prstClr>
            </a:outerShdw>
          </a:effectLst>
        </p:spPr>
      </p:pic>
      <p:sp>
        <p:nvSpPr>
          <p:cNvPr id="7"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3351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80658" y="1308538"/>
            <a:ext cx="8931356" cy="4213654"/>
          </a:xfrm>
        </p:spPr>
        <p:txBody>
          <a:bodyPr>
            <a:noAutofit/>
          </a:bodyPr>
          <a:lstStyle/>
          <a:p>
            <a:pPr marL="0" lvl="0" indent="0">
              <a:spcAft>
                <a:spcPts val="600"/>
              </a:spcAft>
              <a:buNone/>
            </a:pPr>
            <a:r>
              <a:rPr lang="en-US" sz="3600" b="1" dirty="0">
                <a:solidFill>
                  <a:prstClr val="black"/>
                </a:solidFill>
                <a:latin typeface="Arial" panose="020B0604020202020204" pitchFamily="34" charset="0"/>
                <a:cs typeface="Arial" panose="020B0604020202020204" pitchFamily="34" charset="0"/>
              </a:rPr>
              <a:t>Avoid Nuisance Alarms</a:t>
            </a:r>
          </a:p>
          <a:p>
            <a:pPr marL="228600" lvl="1">
              <a:buNone/>
            </a:pPr>
            <a:endParaRPr lang="en-US" sz="1600" dirty="0" smtClean="0">
              <a:latin typeface="Arial" panose="020B0604020202020204" pitchFamily="34" charset="0"/>
              <a:cs typeface="Arial" panose="020B0604020202020204" pitchFamily="34" charset="0"/>
            </a:endParaRPr>
          </a:p>
          <a:p>
            <a:pPr marL="228600" lvl="1">
              <a:buNone/>
            </a:pPr>
            <a:r>
              <a:rPr lang="en-US" sz="2800" dirty="0" smtClean="0">
                <a:latin typeface="Arial" panose="020B0604020202020204" pitchFamily="34" charset="0"/>
                <a:cs typeface="Arial" panose="020B0604020202020204" pitchFamily="34" charset="0"/>
              </a:rPr>
              <a:t>Do </a:t>
            </a:r>
            <a:r>
              <a:rPr lang="en-US" sz="2800" dirty="0">
                <a:latin typeface="Arial" panose="020B0604020202020204" pitchFamily="34" charset="0"/>
                <a:cs typeface="Arial" panose="020B0604020202020204" pitchFamily="34" charset="0"/>
              </a:rPr>
              <a:t>not </a:t>
            </a:r>
            <a:r>
              <a:rPr lang="en-US" sz="2800" dirty="0" smtClean="0">
                <a:latin typeface="Arial" panose="020B0604020202020204" pitchFamily="34" charset="0"/>
                <a:cs typeface="Arial" panose="020B0604020202020204" pitchFamily="34" charset="0"/>
              </a:rPr>
              <a:t>install:</a:t>
            </a:r>
          </a:p>
          <a:p>
            <a:pPr marL="228600" lvl="1">
              <a:spcBef>
                <a:spcPts val="600"/>
              </a:spcBef>
              <a:buFont typeface="Wingdings" panose="05000000000000000000" pitchFamily="2" charset="2"/>
              <a:buChar char="Ø"/>
            </a:pPr>
            <a:r>
              <a:rPr lang="en-US" sz="2800" dirty="0" smtClean="0">
                <a:latin typeface="Arial" panose="020B0604020202020204" pitchFamily="34" charset="0"/>
                <a:cs typeface="Arial" panose="020B0604020202020204" pitchFamily="34" charset="0"/>
              </a:rPr>
              <a:t>Within </a:t>
            </a:r>
            <a:r>
              <a:rPr lang="en-US" sz="2800" dirty="0">
                <a:latin typeface="Arial" panose="020B0604020202020204" pitchFamily="34" charset="0"/>
                <a:cs typeface="Arial" panose="020B0604020202020204" pitchFamily="34" charset="0"/>
              </a:rPr>
              <a:t>3 </a:t>
            </a:r>
            <a:r>
              <a:rPr lang="en-US" sz="2800" dirty="0" smtClean="0">
                <a:latin typeface="Arial" panose="020B0604020202020204" pitchFamily="34" charset="0"/>
                <a:cs typeface="Arial" panose="020B0604020202020204" pitchFamily="34" charset="0"/>
              </a:rPr>
              <a:t>feet of a bathroom </a:t>
            </a:r>
            <a:r>
              <a:rPr lang="en-US" sz="2800" dirty="0">
                <a:latin typeface="Arial" panose="020B0604020202020204" pitchFamily="34" charset="0"/>
                <a:cs typeface="Arial" panose="020B0604020202020204" pitchFamily="34" charset="0"/>
              </a:rPr>
              <a:t>door </a:t>
            </a:r>
            <a:r>
              <a:rPr lang="en-US" sz="2800" dirty="0" smtClean="0">
                <a:latin typeface="Arial" panose="020B0604020202020204" pitchFamily="34" charset="0"/>
                <a:cs typeface="Arial" panose="020B0604020202020204" pitchFamily="34" charset="0"/>
              </a:rPr>
              <a:t>with a tub or shower.</a:t>
            </a:r>
          </a:p>
          <a:p>
            <a:pPr marL="228600" lvl="1">
              <a:spcBef>
                <a:spcPts val="600"/>
              </a:spcBef>
              <a:buFont typeface="Wingdings" panose="05000000000000000000" pitchFamily="2" charset="2"/>
              <a:buChar char="Ø"/>
            </a:pPr>
            <a:endParaRPr lang="en-US" sz="2800" dirty="0" smtClean="0">
              <a:latin typeface="Arial" panose="020B0604020202020204" pitchFamily="34" charset="0"/>
              <a:cs typeface="Arial" panose="020B0604020202020204" pitchFamily="34" charset="0"/>
            </a:endParaRPr>
          </a:p>
          <a:p>
            <a:pPr marL="228600" lvl="1">
              <a:buFont typeface="Wingdings" panose="05000000000000000000" pitchFamily="2" charset="2"/>
              <a:buChar char="Ø"/>
            </a:pPr>
            <a:r>
              <a:rPr lang="en-US" sz="2800" dirty="0" smtClean="0">
                <a:latin typeface="Arial" panose="020B0604020202020204" pitchFamily="34" charset="0"/>
                <a:cs typeface="Arial" panose="020B0604020202020204" pitchFamily="34" charset="0"/>
              </a:rPr>
              <a:t>In a garage.</a:t>
            </a:r>
          </a:p>
          <a:p>
            <a:pPr marL="0" lvl="1" indent="0">
              <a:buNone/>
            </a:pPr>
            <a:endParaRPr lang="en-US" sz="2800" dirty="0" smtClean="0">
              <a:latin typeface="Arial" panose="020B0604020202020204" pitchFamily="34" charset="0"/>
              <a:cs typeface="Arial" panose="020B0604020202020204" pitchFamily="34" charset="0"/>
            </a:endParaRPr>
          </a:p>
          <a:p>
            <a:pPr marL="228600" lvl="1">
              <a:buFont typeface="Wingdings" panose="05000000000000000000" pitchFamily="2" charset="2"/>
              <a:buChar char="Ø"/>
            </a:pPr>
            <a:r>
              <a:rPr lang="en-US" sz="2800" dirty="0" smtClean="0">
                <a:latin typeface="Arial" panose="020B0604020202020204" pitchFamily="34" charset="0"/>
                <a:cs typeface="Arial" panose="020B0604020202020204" pitchFamily="34" charset="0"/>
              </a:rPr>
              <a:t>On uninsulated </a:t>
            </a:r>
            <a:r>
              <a:rPr lang="en-US" sz="2800" dirty="0">
                <a:latin typeface="Arial" panose="020B0604020202020204" pitchFamily="34" charset="0"/>
                <a:cs typeface="Arial" panose="020B0604020202020204" pitchFamily="34" charset="0"/>
              </a:rPr>
              <a:t>exterior </a:t>
            </a:r>
            <a:r>
              <a:rPr lang="en-US" sz="2800" dirty="0" smtClean="0">
                <a:latin typeface="Arial" panose="020B0604020202020204" pitchFamily="34" charset="0"/>
                <a:cs typeface="Arial" panose="020B0604020202020204" pitchFamily="34" charset="0"/>
              </a:rPr>
              <a:t>walls </a:t>
            </a:r>
            <a:r>
              <a:rPr lang="en-US" sz="2800" dirty="0">
                <a:latin typeface="Arial" panose="020B0604020202020204" pitchFamily="34" charset="0"/>
                <a:cs typeface="Arial" panose="020B0604020202020204" pitchFamily="34" charset="0"/>
              </a:rPr>
              <a:t>or </a:t>
            </a:r>
            <a:r>
              <a:rPr lang="en-US" sz="2800" dirty="0" smtClean="0">
                <a:latin typeface="Arial" panose="020B0604020202020204" pitchFamily="34" charset="0"/>
                <a:cs typeface="Arial" panose="020B0604020202020204" pitchFamily="34" charset="0"/>
              </a:rPr>
              <a:t>ceilings.</a:t>
            </a:r>
          </a:p>
          <a:p>
            <a:pPr marL="0" lvl="1" indent="0">
              <a:buNone/>
            </a:pPr>
            <a:r>
              <a:rPr lang="en-US" sz="14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The </a:t>
            </a:r>
            <a:r>
              <a:rPr lang="en-US" sz="2800" i="1" dirty="0">
                <a:latin typeface="Arial" panose="020B0604020202020204" pitchFamily="34" charset="0"/>
                <a:cs typeface="Arial" panose="020B0604020202020204" pitchFamily="34" charset="0"/>
              </a:rPr>
              <a:t>ceiling of a trailer home is considered an </a:t>
            </a:r>
            <a:r>
              <a:rPr lang="en-US" sz="2800" i="1" dirty="0" smtClean="0">
                <a:latin typeface="Arial" panose="020B0604020202020204" pitchFamily="34" charset="0"/>
                <a:cs typeface="Arial" panose="020B0604020202020204" pitchFamily="34" charset="0"/>
              </a:rPr>
              <a:t>	uninsulated </a:t>
            </a:r>
            <a:r>
              <a:rPr lang="en-US" sz="2800" i="1" dirty="0">
                <a:latin typeface="Arial" panose="020B0604020202020204" pitchFamily="34" charset="0"/>
                <a:cs typeface="Arial" panose="020B0604020202020204" pitchFamily="34" charset="0"/>
              </a:rPr>
              <a:t>surface due to temperature </a:t>
            </a:r>
            <a:r>
              <a:rPr lang="en-US" sz="2800" i="1" dirty="0" smtClean="0">
                <a:latin typeface="Arial" panose="020B0604020202020204" pitchFamily="34" charset="0"/>
                <a:cs typeface="Arial" panose="020B0604020202020204" pitchFamily="34" charset="0"/>
              </a:rPr>
              <a:t>swings.</a:t>
            </a:r>
          </a:p>
          <a:p>
            <a:pPr marL="0" lvl="1" indent="0">
              <a:buNone/>
            </a:pPr>
            <a:endParaRPr lang="en-US" sz="2800" i="1" dirty="0">
              <a:latin typeface="Arial" panose="020B0604020202020204" pitchFamily="34" charset="0"/>
              <a:cs typeface="Arial" panose="020B0604020202020204" pitchFamily="34" charset="0"/>
            </a:endParaRPr>
          </a:p>
          <a:p>
            <a:pPr marL="457200" lvl="1"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Do not install alarms on the celling of a trailer home</a:t>
            </a:r>
          </a:p>
          <a:p>
            <a:pPr marL="228600" lvl="1">
              <a:buFont typeface="Wingdings" panose="05000000000000000000" pitchFamily="2" charset="2"/>
              <a:buChar char="Ø"/>
            </a:pPr>
            <a:endParaRPr lang="en-US" sz="2800" dirty="0">
              <a:latin typeface="Arial" panose="020B0604020202020204" pitchFamily="34" charset="0"/>
              <a:cs typeface="Arial" panose="020B0604020202020204" pitchFamily="34" charset="0"/>
            </a:endParaRPr>
          </a:p>
          <a:p>
            <a:pPr marL="228600" lvl="1"/>
            <a:endParaRPr lang="en-US" sz="2800" dirty="0">
              <a:latin typeface="Arial" panose="020B0604020202020204" pitchFamily="34" charset="0"/>
              <a:cs typeface="Arial" panose="020B0604020202020204" pitchFamily="34" charset="0"/>
            </a:endParaRPr>
          </a:p>
          <a:p>
            <a:pPr marL="228600" lvl="1"/>
            <a:endParaRPr lang="en-US" sz="2800" dirty="0">
              <a:latin typeface="Arial" panose="020B0604020202020204" pitchFamily="34" charset="0"/>
              <a:cs typeface="Arial" panose="020B0604020202020204" pitchFamily="34" charset="0"/>
            </a:endParaRPr>
          </a:p>
        </p:txBody>
      </p:sp>
      <p:grpSp>
        <p:nvGrpSpPr>
          <p:cNvPr id="2" name="Group 1"/>
          <p:cNvGrpSpPr/>
          <p:nvPr/>
        </p:nvGrpSpPr>
        <p:grpSpPr>
          <a:xfrm>
            <a:off x="9779035" y="1535408"/>
            <a:ext cx="1781077" cy="3986784"/>
            <a:chOff x="7730836" y="1881321"/>
            <a:chExt cx="1669860" cy="3916305"/>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30836" y="1881321"/>
              <a:ext cx="1669860" cy="1678006"/>
            </a:xfrm>
            <a:prstGeom prst="rect">
              <a:avLst/>
            </a:prstGeom>
            <a:ln w="127000" cap="sq">
              <a:solidFill>
                <a:srgbClr val="000000"/>
              </a:solidFill>
              <a:miter lim="800000"/>
            </a:ln>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54500" y="4119620"/>
              <a:ext cx="1646196" cy="1678006"/>
            </a:xfrm>
            <a:prstGeom prst="rect">
              <a:avLst/>
            </a:prstGeom>
            <a:ln w="127000" cap="sq">
              <a:solidFill>
                <a:srgbClr val="000000"/>
              </a:solidFill>
              <a:miter lim="800000"/>
            </a:ln>
            <a:effectLst>
              <a:outerShdw blurRad="50800" dist="38100" dir="2700000" algn="tl" rotWithShape="0">
                <a:prstClr val="black">
                  <a:alpha val="40000"/>
                </a:prstClr>
              </a:outerShdw>
            </a:effectLst>
          </p:spPr>
        </p:pic>
      </p:grpSp>
      <p:sp>
        <p:nvSpPr>
          <p:cNvPr id="10"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88932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500"/>
                                        <p:tgtEl>
                                          <p:spTgt spid="5">
                                            <p:txEl>
                                              <p:pRg st="3" end="3"/>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fade">
                                      <p:cBhvr>
                                        <p:cTn id="26" dur="500"/>
                                        <p:tgtEl>
                                          <p:spTgt spid="5">
                                            <p:txEl>
                                              <p:pRg st="8" end="8"/>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fade">
                                      <p:cBhvr>
                                        <p:cTn id="3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36164" y="1530708"/>
            <a:ext cx="4572000" cy="4572000"/>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296391" y="1085191"/>
            <a:ext cx="8500768" cy="5463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old is too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old for smoke alarms?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alarm sounding when tested, does not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mean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will activate during a home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fire.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Smoke alarms should be replaced no later      than 10 years from the date of manufacture.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a home fire, smoke alarms more than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10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years old may: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activate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Take longer to activate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57118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animEffect transition="in" filter="fade">
                                      <p:cBhvr>
                                        <p:cTn id="29" dur="500"/>
                                        <p:tgtEl>
                                          <p:spTgt spid="10">
                                            <p:txEl>
                                              <p:pRg st="6" end="6"/>
                                            </p:txEl>
                                          </p:spTgt>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animEffect transition="in" filter="fade">
                                      <p:cBhvr>
                                        <p:cTn id="33"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80170" y="1881750"/>
            <a:ext cx="8500768" cy="33085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FIRE SAFE SC recommends: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If a smoke alarm is older than 7 years old,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replace it</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When in doubt,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replace the alarm</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0" y="1250049"/>
            <a:ext cx="4572000" cy="4572000"/>
          </a:xfrm>
          <a:prstGeom prst="rect">
            <a:avLst/>
          </a:prstGeom>
          <a:effectLst>
            <a:outerShdw blurRad="50800" dist="38100" dir="2700000" algn="tl" rotWithShape="0">
              <a:prstClr val="black">
                <a:alpha val="40000"/>
              </a:prstClr>
            </a:outerShdw>
          </a:effectLst>
        </p:spPr>
      </p:pic>
      <p:sp>
        <p:nvSpPr>
          <p:cNvPr id="7"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376019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500"/>
                                        <p:tgtEl>
                                          <p:spTgt spid="8">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4187" t="5728" r="3591" b="5685"/>
          <a:stretch/>
        </p:blipFill>
        <p:spPr>
          <a:xfrm>
            <a:off x="7827929" y="1899920"/>
            <a:ext cx="4087339" cy="4068802"/>
          </a:xfrm>
          <a:prstGeom prst="rect">
            <a:avLst/>
          </a:prstGeom>
          <a:effectLst>
            <a:outerShdw blurRad="50800" dist="38100" dir="2700000" algn="tl" rotWithShape="0">
              <a:prstClr val="black">
                <a:alpha val="40000"/>
              </a:prstClr>
            </a:outerShdw>
            <a:softEdge rad="63500"/>
          </a:effectLst>
        </p:spPr>
      </p:pic>
      <p:sp>
        <p:nvSpPr>
          <p:cNvPr id="9" name="TextBox 8"/>
          <p:cNvSpPr txBox="1"/>
          <p:nvPr/>
        </p:nvSpPr>
        <p:spPr>
          <a:xfrm>
            <a:off x="469812" y="1277006"/>
            <a:ext cx="8343112" cy="4170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How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I tell how old an alarm is?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Date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manufacture can be found on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back of alarms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may be hard to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read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When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doubt,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REPLACE THE ALARM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026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500"/>
                                        <p:tgtEl>
                                          <p:spTgt spid="9">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789" y="1034577"/>
            <a:ext cx="10795022" cy="4030717"/>
          </a:xfrm>
          <a:prstGeom prst="rect">
            <a:avLst/>
          </a:prstGeom>
        </p:spPr>
      </p:pic>
      <p:pic>
        <p:nvPicPr>
          <p:cNvPr id="3" name="Picture 2"/>
          <p:cNvPicPr>
            <a:picLocks noChangeAspect="1"/>
          </p:cNvPicPr>
          <p:nvPr/>
        </p:nvPicPr>
        <p:blipFill rotWithShape="1">
          <a:blip r:embed="rId4"/>
          <a:srcRect t="8667"/>
          <a:stretch/>
        </p:blipFill>
        <p:spPr>
          <a:xfrm>
            <a:off x="3237599" y="5298974"/>
            <a:ext cx="6139401" cy="695426"/>
          </a:xfrm>
          <a:prstGeom prst="rect">
            <a:avLst/>
          </a:prstGeom>
        </p:spPr>
      </p:pic>
      <p:sp>
        <p:nvSpPr>
          <p:cNvPr id="6" name="Title 1"/>
          <p:cNvSpPr txBox="1">
            <a:spLocks/>
          </p:cNvSpPr>
          <p:nvPr/>
        </p:nvSpPr>
        <p:spPr>
          <a:xfrm>
            <a:off x="0" y="0"/>
            <a:ext cx="12192000" cy="859536"/>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44813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2737" t="16342" r="11078" b="10406"/>
          <a:stretch/>
        </p:blipFill>
        <p:spPr>
          <a:xfrm>
            <a:off x="6491886" y="3674387"/>
            <a:ext cx="5379396" cy="2344366"/>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50808" y="1159787"/>
            <a:ext cx="2514600" cy="2514600"/>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186034" y="1277007"/>
            <a:ext cx="6655755"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Deaf/Hard of Hearing Alarms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“Bed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Shaker”</a:t>
            </a:r>
          </a:p>
          <a:p>
            <a:pPr marL="3429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Works with smoke alarms </a:t>
            </a:r>
            <a:r>
              <a:rPr kumimoji="0" lang="en-US" sz="2800" b="0" i="0" u="none" strike="noStrike" kern="1200" cap="none" spc="0" normalizeH="0" baseline="0" noProof="0" dirty="0">
                <a:ln>
                  <a:noFill/>
                </a:ln>
                <a:solidFill>
                  <a:prstClr val="black"/>
                </a:solidFill>
                <a:effectLst/>
                <a:uLnTx/>
                <a:uFillTx/>
                <a:latin typeface="Erato-Light"/>
                <a:ea typeface="+mn-ea"/>
                <a:cs typeface="+mn-cs"/>
              </a:rPr>
              <a:t>to awaken those </a:t>
            </a:r>
            <a:r>
              <a:rPr kumimoji="0" lang="en-US" sz="2800" b="0" i="0" u="none" strike="noStrike" kern="1200" cap="none" spc="0" normalizeH="0" baseline="0" noProof="0" dirty="0" smtClean="0">
                <a:ln>
                  <a:noFill/>
                </a:ln>
                <a:solidFill>
                  <a:prstClr val="black"/>
                </a:solidFill>
                <a:effectLst/>
                <a:uLnTx/>
                <a:uFillTx/>
                <a:latin typeface="Erato-Light"/>
                <a:ea typeface="+mn-ea"/>
                <a:cs typeface="+mn-cs"/>
              </a:rPr>
              <a:t>who are deaf/hard of hearing.</a:t>
            </a:r>
          </a:p>
          <a:p>
            <a:pPr marL="3429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Once device detects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smoke alarm for three cycles, it alerts with a low frequency signal and vibrates the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bed.</a:t>
            </a:r>
            <a:endPar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Erato-Light"/>
              <a:ea typeface="+mn-ea"/>
              <a:cs typeface="+mn-cs"/>
            </a:endParaRPr>
          </a:p>
        </p:txBody>
      </p:sp>
      <p:sp>
        <p:nvSpPr>
          <p:cNvPr id="6"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198278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animEffect transition="in" filter="fade">
                                      <p:cBhvr>
                                        <p:cTn id="21"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8930" y="1510919"/>
            <a:ext cx="7116384" cy="3648909"/>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91440" y="1828800"/>
            <a:ext cx="6655755" cy="5339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How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old is too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old for bed-shakers?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Lifetone</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alarms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expiration date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Actively listens for smoke alarms and alerts when smoke alarms alert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Follow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manufacturer guidelines for the replacement of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deaf/hard of hearing alarms.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332725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500"/>
                                        <p:tgtEl>
                                          <p:spTgt spid="9">
                                            <p:txEl>
                                              <p:pRg st="3" end="3"/>
                                            </p:txEl>
                                          </p:spTgt>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lifetonesafety.com/wp-content/uploads/2014/03/HLAC-Operation-820x643.jpg"/>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20128" y="1828800"/>
            <a:ext cx="4611624" cy="39867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544962" y="1245476"/>
            <a:ext cx="11102076" cy="4357302"/>
          </a:xfrm>
        </p:spPr>
        <p:txBody>
          <a:bodyPr>
            <a:noAutofit/>
          </a:bodyPr>
          <a:lstStyle/>
          <a:p>
            <a:pPr marL="228600" lvl="1">
              <a:buNone/>
            </a:pPr>
            <a:r>
              <a:rPr lang="en-US" sz="3600" b="1" dirty="0" smtClean="0">
                <a:latin typeface="Arial" panose="020B0604020202020204" pitchFamily="34" charset="0"/>
                <a:cs typeface="Arial" panose="020B0604020202020204" pitchFamily="34" charset="0"/>
              </a:rPr>
              <a:t>Deaf/Hard of Hearing Smoke Alarm Installation Guidelines</a:t>
            </a:r>
          </a:p>
          <a:p>
            <a:pPr marL="228600" lvl="1">
              <a:buNone/>
            </a:pPr>
            <a:endParaRPr lang="en-US" sz="2800" b="1" dirty="0" smtClean="0">
              <a:latin typeface="Arial" panose="020B0604020202020204" pitchFamily="34" charset="0"/>
              <a:cs typeface="Arial" panose="020B0604020202020204" pitchFamily="34" charset="0"/>
            </a:endParaRPr>
          </a:p>
          <a:p>
            <a:pPr marL="228600" lvl="1">
              <a:buNone/>
            </a:pPr>
            <a:r>
              <a:rPr lang="en-US" sz="3200" dirty="0" smtClean="0">
                <a:latin typeface="Arial" panose="020B0604020202020204" pitchFamily="34" charset="0"/>
                <a:cs typeface="Arial" panose="020B0604020202020204" pitchFamily="34" charset="0"/>
              </a:rPr>
              <a:t>Follow the link below for the                                                         installation video from </a:t>
            </a:r>
            <a:r>
              <a:rPr lang="en-US" sz="3200" i="1" dirty="0" err="1" smtClean="0">
                <a:latin typeface="Arial" panose="020B0604020202020204" pitchFamily="34" charset="0"/>
                <a:cs typeface="Arial" panose="020B0604020202020204" pitchFamily="34" charset="0"/>
              </a:rPr>
              <a:t>Lifetone</a:t>
            </a:r>
            <a:r>
              <a:rPr lang="en-US" sz="3200" dirty="0" smtClean="0">
                <a:latin typeface="Arial" panose="020B0604020202020204" pitchFamily="34" charset="0"/>
                <a:cs typeface="Arial" panose="020B0604020202020204" pitchFamily="34" charset="0"/>
              </a:rPr>
              <a:t>                                        prior to each installation. </a:t>
            </a:r>
          </a:p>
          <a:p>
            <a:pPr marL="228600" lvl="1">
              <a:buNone/>
            </a:pPr>
            <a:endParaRPr lang="en-US" sz="2800" dirty="0" smtClean="0">
              <a:latin typeface="Arial" panose="020B0604020202020204" pitchFamily="34" charset="0"/>
              <a:cs typeface="Arial" panose="020B0604020202020204" pitchFamily="34" charset="0"/>
            </a:endParaRPr>
          </a:p>
          <a:p>
            <a:pPr marL="228600" lvl="1">
              <a:buNone/>
            </a:pPr>
            <a:r>
              <a:rPr lang="en-US" sz="2800" dirty="0" smtClean="0">
                <a:hlinkClick r:id="rId4"/>
              </a:rPr>
              <a:t>https://lifetonesafety.com/page_id1085</a:t>
            </a:r>
            <a:endParaRPr lang="en-US" sz="2800" dirty="0" smtClean="0"/>
          </a:p>
          <a:p>
            <a:pPr marL="228600" lvl="1">
              <a:buNone/>
            </a:pPr>
            <a:endParaRPr lang="en-US" sz="2800" dirty="0">
              <a:latin typeface="Arial" panose="020B0604020202020204" pitchFamily="34" charset="0"/>
              <a:cs typeface="Arial" panose="020B0604020202020204" pitchFamily="34" charset="0"/>
            </a:endParaRPr>
          </a:p>
        </p:txBody>
      </p:sp>
      <p:sp>
        <p:nvSpPr>
          <p:cNvPr id="6"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22540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dissolve">
                                      <p:cBhvr>
                                        <p:cTn id="7" dur="5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500"/>
                                        <p:tgtEl>
                                          <p:spTgt spid="9">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508" y="1828800"/>
            <a:ext cx="5098477" cy="3602924"/>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270174" y="1176172"/>
            <a:ext cx="6655755" cy="46320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Carbon Monoxide Alarms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Carbon Monoxide (CO) is a Poisonous Gas that is: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Deadly</a:t>
            </a: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Colorless</a:t>
            </a: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Odorless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 is produced by the incomplete burning of various fuels.</a:t>
            </a:r>
          </a:p>
        </p:txBody>
      </p:sp>
      <p:sp>
        <p:nvSpPr>
          <p:cNvPr id="7"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98340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223" y="1899919"/>
            <a:ext cx="6951814" cy="3607491"/>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268021" y="1403131"/>
            <a:ext cx="5376041" cy="4139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Monoxide Sources</a:t>
            </a: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Furnaces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boilers</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Gas stoves and ovens</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tab pos="282575" algn="l"/>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Fireplaces - gas and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wood burning</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Gas Water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heaters</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Gas Clothes dryers</a:t>
            </a:r>
          </a:p>
        </p:txBody>
      </p:sp>
      <p:sp>
        <p:nvSpPr>
          <p:cNvPr id="5"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130199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223" y="1899919"/>
            <a:ext cx="6951814" cy="3607491"/>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268021" y="1403131"/>
            <a:ext cx="5376041" cy="4139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Monoxide Sources</a:t>
            </a: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Wood stoves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Power generators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Motor vehicles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tab pos="282575" algn="l"/>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Gas-powered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tools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and        lawn equipment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Tobacco smoke</a:t>
            </a:r>
          </a:p>
        </p:txBody>
      </p:sp>
      <p:sp>
        <p:nvSpPr>
          <p:cNvPr id="5"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90755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4028" y="1746112"/>
            <a:ext cx="4456957" cy="3149583"/>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217564" y="1166649"/>
            <a:ext cx="7176464"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For More Information About 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Visit the Jeffrey Lee Williams Foundation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hlinkClick r:id="rId4"/>
              </a:rPr>
              <a:t>https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hlinkClick r:id="rId4"/>
              </a:rPr>
              <a:t>www.jeffreysfoundation.org</a:t>
            </a: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or take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Monoxide Awareness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presented by the South Carolina Fire Academy in partnership with the Jeffrey Lee Williams Foundation by following the link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hlinkClick r:id="rId5"/>
              </a:rPr>
              <a:t>http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://scfaonlinetraining.org/course/index.php?categoryid=1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16316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fade">
                                      <p:cBhvr>
                                        <p:cTn id="11" dur="1000"/>
                                        <p:tgtEl>
                                          <p:spTgt spid="9">
                                            <p:txEl>
                                              <p:pRg st="2" end="2"/>
                                            </p:txEl>
                                          </p:spTgt>
                                        </p:tgtEl>
                                      </p:cBhvr>
                                    </p:animEffect>
                                    <p:anim calcmode="lin" valueType="num">
                                      <p:cBhvr>
                                        <p:cTn id="1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1000"/>
                                        <p:tgtEl>
                                          <p:spTgt spid="9">
                                            <p:txEl>
                                              <p:pRg st="4" end="4"/>
                                            </p:txEl>
                                          </p:spTgt>
                                        </p:tgtEl>
                                      </p:cBhvr>
                                    </p:animEffect>
                                    <p:anim calcmode="lin" valueType="num">
                                      <p:cBhvr>
                                        <p:cTn id="1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Effect transition="in" filter="fade">
                                      <p:cBhvr>
                                        <p:cTn id="23" dur="1000"/>
                                        <p:tgtEl>
                                          <p:spTgt spid="9">
                                            <p:txEl>
                                              <p:pRg st="6" end="6"/>
                                            </p:txEl>
                                          </p:spTgt>
                                        </p:tgtEl>
                                      </p:cBhvr>
                                    </p:animEffect>
                                    <p:anim calcmode="lin" valueType="num">
                                      <p:cBhvr>
                                        <p:cTn id="2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fade">
                                      <p:cBhvr>
                                        <p:cTn id="29" dur="1000"/>
                                        <p:tgtEl>
                                          <p:spTgt spid="9">
                                            <p:txEl>
                                              <p:pRg st="7" end="7"/>
                                            </p:txEl>
                                          </p:spTgt>
                                        </p:tgtEl>
                                      </p:cBhvr>
                                    </p:animEffect>
                                    <p:anim calcmode="lin" valueType="num">
                                      <p:cBhvr>
                                        <p:cTn id="3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0250" y="2222938"/>
            <a:ext cx="4540735" cy="3208786"/>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154502" y="1308538"/>
            <a:ext cx="10692174" cy="5586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How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old is too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old for Carbon Monoxide Alarms?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Can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rated for 5, 7, or 10 years -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depending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manufacturer</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 manufacturer guidelines for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replacement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in doubt,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REPLACE THE ALARM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121328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500"/>
                                        <p:tgtEl>
                                          <p:spTgt spid="9">
                                            <p:txEl>
                                              <p:pRg st="4" end="4"/>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fade">
                                      <p:cBhvr>
                                        <p:cTn id="2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514" y="1725438"/>
            <a:ext cx="5682564" cy="3694670"/>
          </a:xfrm>
          <a:prstGeom prst="rect">
            <a:avLst/>
          </a:prstGeom>
        </p:spPr>
      </p:pic>
      <p:sp>
        <p:nvSpPr>
          <p:cNvPr id="9" name="Content Placeholder 2"/>
          <p:cNvSpPr txBox="1">
            <a:spLocks/>
          </p:cNvSpPr>
          <p:nvPr/>
        </p:nvSpPr>
        <p:spPr>
          <a:xfrm>
            <a:off x="438281" y="1292487"/>
            <a:ext cx="5962519" cy="3957430"/>
          </a:xfrm>
          <a:prstGeom prst="rect">
            <a:avLst/>
          </a:prstGeom>
          <a:effectLst>
            <a:softEdge rad="0"/>
          </a:effectLst>
          <a:scene3d>
            <a:camera prst="orthographicFront"/>
            <a:lightRig rig="threePt" dir="t"/>
          </a:scene3d>
          <a:sp3d prstMaterial="matte">
            <a:bevelT/>
          </a:sp3d>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Carbon Monoxide Alarms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Should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installed in a central location outside each sleeping area and on every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level of the home.</a:t>
            </a: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 is found ceiling to floor.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 manufacturer instructions for placement and mounting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height.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05394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500"/>
                                        <p:tgtEl>
                                          <p:spTgt spid="9">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500"/>
                                        <p:tgtEl>
                                          <p:spTgt spid="9">
                                            <p:txEl>
                                              <p:pRg st="4" end="4"/>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184" y="4055070"/>
            <a:ext cx="4506813" cy="2310858"/>
          </a:xfrm>
          <a:prstGeom prst="rect">
            <a:avLst/>
          </a:prstGeom>
          <a:effectLst>
            <a:outerShdw blurRad="76200" dir="18900000" sy="23000" kx="-1200000" algn="bl"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5184" y="1072164"/>
            <a:ext cx="2445379" cy="2208730"/>
          </a:xfrm>
          <a:prstGeom prst="rect">
            <a:avLst/>
          </a:prstGeom>
          <a:effectLst>
            <a:outerShdw blurRad="50800" dist="38100" dir="2700000" algn="tl" rotWithShape="0">
              <a:prstClr val="black">
                <a:alpha val="40000"/>
              </a:prstClr>
            </a:outerShdw>
          </a:effectLst>
        </p:spPr>
      </p:pic>
      <p:pic>
        <p:nvPicPr>
          <p:cNvPr id="10" name="Content Placeholder 9"/>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439746" y="2506717"/>
            <a:ext cx="2191066" cy="1548353"/>
          </a:xfrm>
          <a:prstGeom prst="rect">
            <a:avLst/>
          </a:prstGeom>
          <a:effectLst>
            <a:outerShdw blurRad="50800" dist="38100" dir="2700000" algn="tl" rotWithShape="0">
              <a:prstClr val="black">
                <a:alpha val="40000"/>
              </a:prstClr>
            </a:outerShdw>
          </a:effectLst>
        </p:spPr>
      </p:pic>
      <p:sp>
        <p:nvSpPr>
          <p:cNvPr id="11"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Right Alarm – Right Location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
        <p:nvSpPr>
          <p:cNvPr id="12" name="Content Placeholder 2"/>
          <p:cNvSpPr txBox="1">
            <a:spLocks/>
          </p:cNvSpPr>
          <p:nvPr/>
        </p:nvSpPr>
        <p:spPr>
          <a:xfrm>
            <a:off x="438281" y="1292487"/>
            <a:ext cx="6451250" cy="3957430"/>
          </a:xfrm>
          <a:prstGeom prst="rect">
            <a:avLst/>
          </a:prstGeom>
          <a:effectLst>
            <a:softEdge rad="0"/>
          </a:effectLst>
          <a:scene3d>
            <a:camera prst="orthographicFront"/>
            <a:lightRig rig="threePt" dir="t"/>
          </a:scene3d>
          <a:sp3d prstMaterial="matte">
            <a:bevelT/>
          </a:sp3d>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Testing Alarms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Test every alarm after installing it pushing the test button.  </a:t>
            </a: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Demonstrate proper testing of alarm by pressing and holding the test button</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Depending on the mobility of the resident, have him/her test the smoke alarm to verify proper functioning. </a:t>
            </a:r>
          </a:p>
        </p:txBody>
      </p:sp>
    </p:spTree>
    <p:extLst>
      <p:ext uri="{BB962C8B-B14F-4D97-AF65-F5344CB8AC3E}">
        <p14:creationId xmlns:p14="http://schemas.microsoft.com/office/powerpoint/2010/main" val="19529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63188" y="1154671"/>
            <a:ext cx="9465624" cy="581697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Understand the impact that a home safety visit campaign can have on our community. </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Learn about the </a:t>
            </a:r>
            <a:r>
              <a:rPr kumimoji="0" 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FIRE SAFE </a:t>
            </a: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South Carolina</a:t>
            </a:r>
            <a:r>
              <a:rPr kumimoji="0" 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“Core Four” educational messages.</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Understand smoke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larm technology.</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Understand where to install smoke alarms.</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Become familiar with educational materials and the Partner Direct Service Acknowledgement Form that we will use today. </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Make a difference that will save lives.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endPar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ubtitle 2"/>
          <p:cNvSpPr txBox="1">
            <a:spLocks/>
          </p:cNvSpPr>
          <p:nvPr/>
        </p:nvSpPr>
        <p:spPr>
          <a:xfrm>
            <a:off x="0" y="271813"/>
            <a:ext cx="12192000" cy="861420"/>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4" name="Title 1"/>
          <p:cNvSpPr txBox="1">
            <a:spLocks/>
          </p:cNvSpPr>
          <p:nvPr/>
        </p:nvSpPr>
        <p:spPr>
          <a:xfrm>
            <a:off x="0" y="0"/>
            <a:ext cx="12192000" cy="859536"/>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Today we will…</a:t>
            </a:r>
            <a:endParaRPr kumimoji="0" lang="en-U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22652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dissolve">
                                      <p:cBhvr>
                                        <p:cTn id="11" dur="500"/>
                                        <p:tgtEl>
                                          <p:spTgt spid="6">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dissolve">
                                      <p:cBhvr>
                                        <p:cTn id="15" dur="500"/>
                                        <p:tgtEl>
                                          <p:spTgt spid="6">
                                            <p:txEl>
                                              <p:pRg st="0" end="0"/>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dissolve">
                                      <p:cBhvr>
                                        <p:cTn id="19" dur="500"/>
                                        <p:tgtEl>
                                          <p:spTgt spid="6">
                                            <p:txEl>
                                              <p:pRg st="2" end="2"/>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dissolve">
                                      <p:cBhvr>
                                        <p:cTn id="23" dur="500"/>
                                        <p:tgtEl>
                                          <p:spTgt spid="6">
                                            <p:txEl>
                                              <p:pRg st="3" end="3"/>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dissolve">
                                      <p:cBhvr>
                                        <p:cTn id="3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62" y="2370188"/>
            <a:ext cx="12191999"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The right alarm in the right location may save a life.</a:t>
            </a:r>
            <a:endParaRPr kumimoji="0" lang="en-US" sz="5400" b="1" i="0" u="none" strike="noStrike" kern="1200" cap="none" spc="0" normalizeH="0" baseline="0" noProof="0" dirty="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98611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0125" y="1380297"/>
            <a:ext cx="3864149" cy="3327781"/>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445" y="1112295"/>
            <a:ext cx="4024060" cy="226353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42172" y="3245010"/>
            <a:ext cx="3994009" cy="2765084"/>
          </a:xfrm>
          <a:prstGeom prst="ellipse">
            <a:avLst/>
          </a:prstGeom>
          <a:ln w="6350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14779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 y="1479203"/>
            <a:ext cx="4987187"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Home Fire Drills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Assure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veryone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eacts to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EVERY ALARM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Create a plan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Draw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Practice, at least twice a year</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9499" y="1828800"/>
            <a:ext cx="3379024" cy="2540620"/>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0067" y="3576129"/>
            <a:ext cx="3512461" cy="2341642"/>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
        <p:nvSpPr>
          <p:cNvPr id="10"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pic>
        <p:nvPicPr>
          <p:cNvPr id="2" name="Picture 1"/>
          <p:cNvPicPr>
            <a:picLocks noChangeAspect="1"/>
          </p:cNvPicPr>
          <p:nvPr/>
        </p:nvPicPr>
        <p:blipFill>
          <a:blip r:embed="rId5"/>
          <a:stretch>
            <a:fillRect/>
          </a:stretch>
        </p:blipFill>
        <p:spPr>
          <a:xfrm>
            <a:off x="8382128" y="2863422"/>
            <a:ext cx="3550252" cy="2280174"/>
          </a:xfrm>
          <a:prstGeom prst="rect">
            <a:avLst/>
          </a:prstGeom>
        </p:spPr>
      </p:pic>
    </p:spTree>
    <p:extLst>
      <p:ext uri="{BB962C8B-B14F-4D97-AF65-F5344CB8AC3E}">
        <p14:creationId xmlns:p14="http://schemas.microsoft.com/office/powerpoint/2010/main" val="6646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 y="1479203"/>
            <a:ext cx="5120624"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Home Fire Drills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Use the </a:t>
            </a:r>
            <a:r>
              <a:rPr kumimoji="0" lang="en-US" sz="2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Fire Safe SC Home Fire Drill Planner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 demonstrate to the resident how to develop a fire escape plan.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pic>
        <p:nvPicPr>
          <p:cNvPr id="3" name="Picture 2"/>
          <p:cNvPicPr>
            <a:picLocks noChangeAspect="1"/>
          </p:cNvPicPr>
          <p:nvPr/>
        </p:nvPicPr>
        <p:blipFill>
          <a:blip r:embed="rId3"/>
          <a:stretch>
            <a:fillRect/>
          </a:stretch>
        </p:blipFill>
        <p:spPr>
          <a:xfrm>
            <a:off x="5499041" y="1119117"/>
            <a:ext cx="6212051" cy="4810836"/>
          </a:xfrm>
          <a:prstGeom prst="rect">
            <a:avLst/>
          </a:prstGeom>
        </p:spPr>
      </p:pic>
    </p:spTree>
    <p:extLst>
      <p:ext uri="{BB962C8B-B14F-4D97-AF65-F5344CB8AC3E}">
        <p14:creationId xmlns:p14="http://schemas.microsoft.com/office/powerpoint/2010/main" val="288912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188" y="2003457"/>
            <a:ext cx="4328209" cy="3727428"/>
          </a:xfrm>
          <a:prstGeom prst="rect">
            <a:avLst/>
          </a:prstGeom>
          <a:effectLst>
            <a:glow rad="228600">
              <a:schemeClr val="accent1">
                <a:satMod val="175000"/>
                <a:alpha val="40000"/>
              </a:schemeClr>
            </a:glow>
            <a:softEdge rad="31750"/>
          </a:effectLst>
        </p:spPr>
      </p:pic>
      <p:sp>
        <p:nvSpPr>
          <p:cNvPr id="6"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Home Fire Drills</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873752" y="1865376"/>
            <a:ext cx="7178040" cy="480131"/>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a picture of your floor plan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48864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616" y="2002536"/>
            <a:ext cx="4332070" cy="3730752"/>
          </a:xfrm>
          <a:prstGeom prst="rect">
            <a:avLst/>
          </a:prstGeom>
          <a:effectLst>
            <a:glow rad="228600">
              <a:schemeClr val="accent1">
                <a:satMod val="175000"/>
                <a:alpha val="40000"/>
              </a:schemeClr>
            </a:glow>
            <a:softEdge rad="31750"/>
          </a:effectLst>
        </p:spPr>
      </p:pic>
      <p:sp>
        <p:nvSpPr>
          <p:cNvPr id="7" name="TextBox 6"/>
          <p:cNvSpPr txBox="1"/>
          <p:nvPr/>
        </p:nvSpPr>
        <p:spPr>
          <a:xfrm>
            <a:off x="4873752" y="1865376"/>
            <a:ext cx="7178040" cy="996170"/>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a picture of your floor plan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each room and mark windows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Home Fire Drills</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17453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616" y="2002536"/>
            <a:ext cx="4332070" cy="3730752"/>
          </a:xfrm>
          <a:prstGeom prst="rect">
            <a:avLst/>
          </a:prstGeom>
          <a:effectLst>
            <a:glow rad="228600">
              <a:schemeClr val="accent1">
                <a:satMod val="175000"/>
                <a:alpha val="40000"/>
              </a:schemeClr>
            </a:glow>
            <a:softEdge rad="31750"/>
          </a:effectLst>
        </p:spPr>
      </p:pic>
      <p:sp>
        <p:nvSpPr>
          <p:cNvPr id="7" name="TextBox 6"/>
          <p:cNvSpPr txBox="1"/>
          <p:nvPr/>
        </p:nvSpPr>
        <p:spPr>
          <a:xfrm>
            <a:off x="4873752" y="1865376"/>
            <a:ext cx="7178040" cy="1512209"/>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a picture of your floor plan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each room and mark windows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primary way out of each room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Home Fire Drills</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413788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616" y="2002536"/>
            <a:ext cx="4332069" cy="3730752"/>
          </a:xfrm>
          <a:prstGeom prst="rect">
            <a:avLst/>
          </a:prstGeom>
          <a:effectLst>
            <a:glow rad="228600">
              <a:schemeClr val="accent1">
                <a:satMod val="175000"/>
                <a:alpha val="40000"/>
              </a:schemeClr>
            </a:glow>
            <a:softEdge rad="31750"/>
          </a:effectLst>
        </p:spPr>
      </p:pic>
      <p:sp>
        <p:nvSpPr>
          <p:cNvPr id="6" name="TextBox 5"/>
          <p:cNvSpPr txBox="1"/>
          <p:nvPr/>
        </p:nvSpPr>
        <p:spPr>
          <a:xfrm>
            <a:off x="4873752" y="1865376"/>
            <a:ext cx="7178040" cy="2028248"/>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a picture of your floor plan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each room and mark windows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primary way out of each room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Draw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secondary way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out of each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room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Home Fire Drills</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10774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616" y="2002536"/>
            <a:ext cx="4332070" cy="3730752"/>
          </a:xfrm>
          <a:prstGeom prst="rect">
            <a:avLst/>
          </a:prstGeom>
          <a:effectLst>
            <a:glow rad="228600">
              <a:schemeClr val="accent1">
                <a:satMod val="175000"/>
                <a:alpha val="40000"/>
              </a:schemeClr>
            </a:glow>
            <a:softEdge rad="31750"/>
          </a:effectLst>
        </p:spPr>
      </p:pic>
      <p:sp>
        <p:nvSpPr>
          <p:cNvPr id="7" name="TextBox 6"/>
          <p:cNvSpPr txBox="1"/>
          <p:nvPr/>
        </p:nvSpPr>
        <p:spPr>
          <a:xfrm>
            <a:off x="4873752" y="1865376"/>
            <a:ext cx="7178040" cy="2544286"/>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a picture of your floor plan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each room and mark windows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primary way out of each room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Draw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secondary way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out of each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room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meeting place outside home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Home Fire Drills</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139484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616" y="2002536"/>
            <a:ext cx="4332070" cy="3730752"/>
          </a:xfrm>
          <a:prstGeom prst="rect">
            <a:avLst/>
          </a:prstGeom>
          <a:effectLst>
            <a:glow rad="228600">
              <a:schemeClr val="accent1">
                <a:satMod val="175000"/>
                <a:alpha val="40000"/>
              </a:schemeClr>
            </a:glow>
            <a:softEdge rad="31750"/>
          </a:effectLst>
        </p:spPr>
      </p:pic>
      <p:sp>
        <p:nvSpPr>
          <p:cNvPr id="7" name="TextBox 6"/>
          <p:cNvSpPr txBox="1"/>
          <p:nvPr/>
        </p:nvSpPr>
        <p:spPr>
          <a:xfrm>
            <a:off x="4873752" y="1865376"/>
            <a:ext cx="7178040" cy="3060325"/>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a picture of your floor plan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each room and mark windows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primary way out of each room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Draw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secondary way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out of each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room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meeting place outside home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smoke alarm locations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Home Fire Drills</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43492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112" y="2132138"/>
            <a:ext cx="3402561" cy="2818603"/>
          </a:xfrm>
          <a:prstGeom prst="rect">
            <a:avLst/>
          </a:prstGeom>
        </p:spPr>
      </p:pic>
      <p:sp>
        <p:nvSpPr>
          <p:cNvPr id="4" name="Rectangle 3"/>
          <p:cNvSpPr/>
          <p:nvPr/>
        </p:nvSpPr>
        <p:spPr>
          <a:xfrm>
            <a:off x="5225389" y="2749388"/>
            <a:ext cx="1786943" cy="792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5.15 Million Citizens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2037185" y="2020923"/>
            <a:ext cx="2096720" cy="872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19,773 Firefighters in 500 Departments 71% Volunteers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2037185" y="3084615"/>
            <a:ext cx="2096720" cy="890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503,000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service calls</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6%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Fires – </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58%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Medical</a:t>
            </a:r>
          </a:p>
        </p:txBody>
      </p:sp>
      <p:sp>
        <p:nvSpPr>
          <p:cNvPr id="7" name="Rectangle 6"/>
          <p:cNvSpPr/>
          <p:nvPr/>
        </p:nvSpPr>
        <p:spPr>
          <a:xfrm>
            <a:off x="7846882" y="1871628"/>
            <a:ext cx="2345257" cy="872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85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Annual Fire Deaths</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Top </a:t>
            </a: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10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State since 1980s</a:t>
            </a:r>
          </a:p>
        </p:txBody>
      </p:sp>
      <p:sp>
        <p:nvSpPr>
          <p:cNvPr id="8" name="Rectangle 7"/>
          <p:cNvSpPr/>
          <p:nvPr/>
        </p:nvSpPr>
        <p:spPr>
          <a:xfrm>
            <a:off x="2037186" y="4189876"/>
            <a:ext cx="2096719" cy="792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$207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Million in Property Loss</a:t>
            </a:r>
          </a:p>
        </p:txBody>
      </p:sp>
      <p:sp>
        <p:nvSpPr>
          <p:cNvPr id="9" name="Rectangle 8"/>
          <p:cNvSpPr/>
          <p:nvPr/>
        </p:nvSpPr>
        <p:spPr>
          <a:xfrm>
            <a:off x="7846882" y="2925991"/>
            <a:ext cx="2345256" cy="1082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82%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Human Factors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85% Residential</a:t>
            </a:r>
          </a:p>
        </p:txBody>
      </p:sp>
      <p:sp>
        <p:nvSpPr>
          <p:cNvPr id="10" name="Rectangle 9"/>
          <p:cNvSpPr/>
          <p:nvPr/>
        </p:nvSpPr>
        <p:spPr>
          <a:xfrm>
            <a:off x="7846882" y="4170324"/>
            <a:ext cx="2345256" cy="883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65% of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Victims older than age 50</a:t>
            </a:r>
          </a:p>
        </p:txBody>
      </p:sp>
      <p:sp>
        <p:nvSpPr>
          <p:cNvPr id="13" name="Title 1"/>
          <p:cNvSpPr txBox="1">
            <a:spLocks/>
          </p:cNvSpPr>
          <p:nvPr/>
        </p:nvSpPr>
        <p:spPr>
          <a:xfrm>
            <a:off x="0" y="0"/>
            <a:ext cx="12192000" cy="859536"/>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Our Situation</a:t>
            </a:r>
            <a:endParaRPr kumimoji="0" lang="en-U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9524022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616" y="2002536"/>
            <a:ext cx="4332069" cy="3730752"/>
          </a:xfrm>
          <a:prstGeom prst="rect">
            <a:avLst/>
          </a:prstGeom>
          <a:effectLst>
            <a:glow rad="228600">
              <a:schemeClr val="accent1">
                <a:satMod val="175000"/>
                <a:alpha val="40000"/>
              </a:schemeClr>
            </a:glow>
            <a:softEdge rad="31750"/>
          </a:effectLst>
        </p:spPr>
      </p:pic>
      <p:sp>
        <p:nvSpPr>
          <p:cNvPr id="7" name="TextBox 6"/>
          <p:cNvSpPr txBox="1"/>
          <p:nvPr/>
        </p:nvSpPr>
        <p:spPr>
          <a:xfrm>
            <a:off x="4873752" y="1865376"/>
            <a:ext cx="7178040" cy="357636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a picture of your floor plan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each room and mark windows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primary way out of each room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Draw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secondary way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out of each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room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meeting place outside home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smoke alarm locations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carbon monoxide alarm locations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Home Fire Drills</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325272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616" y="2002536"/>
            <a:ext cx="4332070" cy="3730752"/>
          </a:xfrm>
          <a:prstGeom prst="rect">
            <a:avLst/>
          </a:prstGeom>
          <a:effectLst>
            <a:glow rad="228600">
              <a:schemeClr val="accent1">
                <a:satMod val="175000"/>
                <a:alpha val="40000"/>
              </a:schemeClr>
            </a:glow>
            <a:softEdge rad="31750"/>
          </a:effectLst>
        </p:spPr>
      </p:pic>
      <p:sp>
        <p:nvSpPr>
          <p:cNvPr id="7" name="TextBox 6"/>
          <p:cNvSpPr txBox="1"/>
          <p:nvPr/>
        </p:nvSpPr>
        <p:spPr>
          <a:xfrm>
            <a:off x="4873752" y="1865376"/>
            <a:ext cx="7178040" cy="409240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a picture of your floor plan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each room and mark windows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primary way out of each room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Draw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secondary way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out of each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room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Draw meeting place outside home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smoke alarm locations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carbon monoxide alarm locations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Label fire extinguisher locations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Home Fire Drills</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360319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idx="1"/>
          </p:nvPr>
        </p:nvSpPr>
        <p:spPr>
          <a:xfrm>
            <a:off x="296398" y="2254482"/>
            <a:ext cx="7606819" cy="3689456"/>
          </a:xfrm>
        </p:spPr>
        <p:txBody>
          <a:bodyPr>
            <a:normAutofit lnSpcReduction="10000"/>
          </a:bodyPr>
          <a:lstStyle/>
          <a:p>
            <a:pPr marL="0" lvl="1" indent="0">
              <a:buNone/>
            </a:pPr>
            <a:r>
              <a:rPr lang="en-US" sz="2800" b="1" dirty="0" smtClean="0">
                <a:latin typeface="Arial" panose="020B0604020202020204" pitchFamily="34" charset="0"/>
                <a:cs typeface="Arial" panose="020B0604020202020204" pitchFamily="34" charset="0"/>
              </a:rPr>
              <a:t>Answer these questions after your fire drill:</a:t>
            </a:r>
          </a:p>
          <a:p>
            <a:pPr marL="457200" lvl="1" indent="-457200">
              <a:buFont typeface="Wingdings" panose="05000000000000000000" pitchFamily="2" charset="2"/>
              <a:buChar char="Ø"/>
            </a:pPr>
            <a:r>
              <a:rPr lang="en-US" sz="2800" dirty="0" smtClean="0">
                <a:latin typeface="Arial" panose="020B0604020202020204" pitchFamily="34" charset="0"/>
                <a:cs typeface="Arial" panose="020B0604020202020204" pitchFamily="34" charset="0"/>
              </a:rPr>
              <a:t>How did it go?</a:t>
            </a:r>
          </a:p>
          <a:p>
            <a:pPr marL="457200" lvl="2" indent="-457200">
              <a:buFont typeface="Wingdings" panose="05000000000000000000" pitchFamily="2" charset="2"/>
              <a:buChar char="Ø"/>
            </a:pPr>
            <a:r>
              <a:rPr lang="en-US" sz="2800" dirty="0" smtClean="0">
                <a:latin typeface="Arial" panose="020B0604020202020204" pitchFamily="34" charset="0"/>
                <a:cs typeface="Arial" panose="020B0604020202020204" pitchFamily="34" charset="0"/>
              </a:rPr>
              <a:t>Were there any issues?</a:t>
            </a:r>
          </a:p>
          <a:p>
            <a:pPr marL="457200" lvl="2" indent="-457200">
              <a:buFont typeface="Wingdings" panose="05000000000000000000" pitchFamily="2" charset="2"/>
              <a:buChar char="Ø"/>
            </a:pPr>
            <a:r>
              <a:rPr lang="en-US" sz="2800" dirty="0" smtClean="0">
                <a:latin typeface="Arial" panose="020B0604020202020204" pitchFamily="34" charset="0"/>
                <a:cs typeface="Arial" panose="020B0604020202020204" pitchFamily="34" charset="0"/>
              </a:rPr>
              <a:t>Did everyone follow the plan?</a:t>
            </a:r>
          </a:p>
          <a:p>
            <a:pPr marL="457200" lvl="2" indent="-457200">
              <a:buFont typeface="Wingdings" panose="05000000000000000000" pitchFamily="2" charset="2"/>
              <a:buChar char="Ø"/>
            </a:pPr>
            <a:r>
              <a:rPr lang="en-US" sz="2800" dirty="0" smtClean="0">
                <a:latin typeface="Arial" panose="020B0604020202020204" pitchFamily="34" charset="0"/>
                <a:cs typeface="Arial" panose="020B0604020202020204" pitchFamily="34" charset="0"/>
              </a:rPr>
              <a:t>Do you need to change the plan?</a:t>
            </a:r>
          </a:p>
          <a:p>
            <a:pPr marL="914400" lvl="2" indent="-457200"/>
            <a:r>
              <a:rPr lang="en-US" sz="2800" dirty="0" smtClean="0">
                <a:latin typeface="Arial" panose="020B0604020202020204" pitchFamily="34" charset="0"/>
                <a:cs typeface="Arial" panose="020B0604020202020204" pitchFamily="34" charset="0"/>
              </a:rPr>
              <a:t>Remember, if the plan changes,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you must practice it again.</a:t>
            </a:r>
            <a:endParaRPr lang="en-US" sz="2800" dirty="0">
              <a:latin typeface="Arial" panose="020B0604020202020204" pitchFamily="34" charset="0"/>
              <a:cs typeface="Arial" panose="020B0604020202020204" pitchFamily="34" charset="0"/>
            </a:endParaRPr>
          </a:p>
          <a:p>
            <a:pPr marL="914400" lvl="2" indent="-457200"/>
            <a:endParaRPr lang="en-US" sz="2800" dirty="0" smtClean="0">
              <a:latin typeface="Arial" panose="020B0604020202020204" pitchFamily="34" charset="0"/>
              <a:cs typeface="Arial" panose="020B0604020202020204" pitchFamily="34" charset="0"/>
            </a:endParaRPr>
          </a:p>
          <a:p>
            <a:pPr marL="457200" lvl="2" indent="0">
              <a:buNone/>
            </a:pPr>
            <a:r>
              <a:rPr lang="en-US" sz="2800" b="1" dirty="0" smtClean="0">
                <a:latin typeface="Arial" panose="020B0604020202020204" pitchFamily="34" charset="0"/>
                <a:cs typeface="Arial" panose="020B0604020202020204" pitchFamily="34" charset="0"/>
              </a:rPr>
              <a:t>Practice at least twice a year. </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32141" y="2537283"/>
            <a:ext cx="5072691" cy="2816723"/>
          </a:xfrm>
          <a:prstGeom prst="ellipse">
            <a:avLst/>
          </a:prstGeom>
          <a:ln w="6350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5"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Home Fire Drills</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55116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fade">
                                      <p:cBhvr>
                                        <p:cTn id="30" dur="500"/>
                                        <p:tgtEl>
                                          <p:spTgt spid="10">
                                            <p:txEl>
                                              <p:pRg st="5" end="5"/>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animEffect transition="in" filter="fade">
                                      <p:cBhvr>
                                        <p:cTn id="34"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65691"/>
            <a:ext cx="12191999"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Practicing f</a:t>
            </a:r>
            <a:r>
              <a:rPr kumimoji="0" lang="en-US" sz="5400" b="1" i="0" u="none" strike="noStrike" kern="1200" cap="none" spc="0" normalizeH="0" baseline="0" noProof="0" dirty="0" smtClean="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ire drills in the home may save a life.</a:t>
            </a:r>
          </a:p>
        </p:txBody>
      </p:sp>
    </p:spTree>
    <p:extLst>
      <p:ext uri="{BB962C8B-B14F-4D97-AF65-F5344CB8AC3E}">
        <p14:creationId xmlns:p14="http://schemas.microsoft.com/office/powerpoint/2010/main" val="207356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Close before you doze.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3"/>
          <p:cNvSpPr txBox="1">
            <a:spLocks/>
          </p:cNvSpPr>
          <p:nvPr/>
        </p:nvSpPr>
        <p:spPr>
          <a:xfrm>
            <a:off x="5585739" y="1876097"/>
            <a:ext cx="6598025" cy="2820757"/>
          </a:xfrm>
          <a:prstGeom prst="rect">
            <a:avLst/>
          </a:prstGeom>
          <a:effectLst>
            <a:softEdge rad="0"/>
          </a:effectLst>
          <a:scene3d>
            <a:camera prst="orthographicFront"/>
            <a:lightRig rig="threePt" dir="t"/>
          </a:scene3d>
          <a:sp3d prstMaterial="matte">
            <a:bevelT/>
          </a:sp3d>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38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w="15875">
                  <a:noFill/>
                </a:ln>
                <a:solidFill>
                  <a:prstClr val="black"/>
                </a:solidFill>
                <a:effectLst/>
                <a:uLnTx/>
                <a:uFillTx/>
                <a:latin typeface="Arial" panose="020B0604020202020204" pitchFamily="34" charset="0"/>
                <a:ea typeface="+mn-ea"/>
                <a:cs typeface="Arial" panose="020B0604020202020204" pitchFamily="34" charset="0"/>
              </a:rPr>
              <a:t>Six reasons to sleep with your bedroom door closed: </a:t>
            </a:r>
          </a:p>
          <a:p>
            <a:pPr marL="566738"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800" b="0" i="0" u="none" strike="noStrike" kern="1200" cap="none" spc="0" normalizeH="0" baseline="0" noProof="0" dirty="0">
              <a:ln w="15875">
                <a:noFill/>
              </a:ln>
              <a:solidFill>
                <a:prstClr val="black"/>
              </a:solidFill>
              <a:effectLst/>
              <a:uLnTx/>
              <a:uFillTx/>
              <a:latin typeface="Arial" panose="020B0604020202020204" pitchFamily="34" charset="0"/>
              <a:ea typeface="+mn-ea"/>
              <a:cs typeface="Arial" panose="020B0604020202020204" pitchFamily="34" charset="0"/>
            </a:endParaRPr>
          </a:p>
          <a:p>
            <a:pPr marL="566738"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smtClean="0">
                <a:ln w="15875">
                  <a:noFill/>
                </a:ln>
                <a:solidFill>
                  <a:prstClr val="black"/>
                </a:solidFill>
                <a:effectLst/>
                <a:uLnTx/>
                <a:uFillTx/>
                <a:latin typeface="Arial" panose="020B0604020202020204" pitchFamily="34" charset="0"/>
                <a:ea typeface="+mn-ea"/>
                <a:cs typeface="Arial" panose="020B0604020202020204" pitchFamily="34" charset="0"/>
              </a:rPr>
              <a:t>Slows the spread of deadly smoke</a:t>
            </a:r>
          </a:p>
          <a:p>
            <a:pPr marL="566738"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smtClean="0">
                <a:ln w="15875">
                  <a:noFill/>
                </a:ln>
                <a:solidFill>
                  <a:prstClr val="black"/>
                </a:solidFill>
                <a:effectLst/>
                <a:uLnTx/>
                <a:uFillTx/>
                <a:latin typeface="Arial" panose="020B0604020202020204" pitchFamily="34" charset="0"/>
                <a:ea typeface="+mn-ea"/>
                <a:cs typeface="Arial" panose="020B0604020202020204" pitchFamily="34" charset="0"/>
              </a:rPr>
              <a:t>Gives you more time to wake up</a:t>
            </a:r>
          </a:p>
          <a:p>
            <a:pPr marL="566738"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smtClean="0">
                <a:ln w="15875">
                  <a:noFill/>
                </a:ln>
                <a:solidFill>
                  <a:prstClr val="black"/>
                </a:solidFill>
                <a:effectLst/>
                <a:uLnTx/>
                <a:uFillTx/>
                <a:latin typeface="Arial" panose="020B0604020202020204" pitchFamily="34" charset="0"/>
                <a:ea typeface="+mn-ea"/>
                <a:cs typeface="Arial" panose="020B0604020202020204" pitchFamily="34" charset="0"/>
              </a:rPr>
              <a:t>Gives you more time to escape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218" y="2442084"/>
            <a:ext cx="5128615" cy="2884846"/>
          </a:xfrm>
          <a:prstGeom prst="rect">
            <a:avLst/>
          </a:prstGeom>
          <a:effectLst>
            <a:glow rad="228600">
              <a:schemeClr val="accent1">
                <a:satMod val="175000"/>
                <a:alpha val="40000"/>
              </a:schemeClr>
            </a:glow>
            <a:softEdge rad="31750"/>
          </a:effectLst>
        </p:spPr>
      </p:pic>
      <p:sp>
        <p:nvSpPr>
          <p:cNvPr id="8" name="Title 1"/>
          <p:cNvSpPr txBox="1">
            <a:spLocks/>
          </p:cNvSpPr>
          <p:nvPr/>
        </p:nvSpPr>
        <p:spPr>
          <a:xfrm>
            <a:off x="0" y="0"/>
            <a:ext cx="12192000" cy="859536"/>
          </a:xfrm>
          <a:prstGeom prst="rect">
            <a:avLst/>
          </a:prstGeom>
          <a:solidFill>
            <a:schemeClr val="accent5">
              <a:lumMod val="50000"/>
            </a:schemeClr>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95553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Close before you doze.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3"/>
          <p:cNvSpPr txBox="1">
            <a:spLocks/>
          </p:cNvSpPr>
          <p:nvPr/>
        </p:nvSpPr>
        <p:spPr>
          <a:xfrm>
            <a:off x="5586984" y="1876097"/>
            <a:ext cx="6540573" cy="3493213"/>
          </a:xfrm>
          <a:prstGeom prst="rect">
            <a:avLst/>
          </a:prstGeom>
          <a:effectLst>
            <a:softEdge rad="0"/>
          </a:effectLst>
          <a:scene3d>
            <a:camera prst="orthographicFront"/>
            <a:lightRig rig="threePt" dir="t"/>
          </a:scene3d>
          <a:sp3d prstMaterial="matte">
            <a:bevelT/>
          </a:sp3d>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38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w="15875">
                  <a:noFill/>
                </a:ln>
                <a:solidFill>
                  <a:prstClr val="black"/>
                </a:solidFill>
                <a:effectLst/>
                <a:uLnTx/>
                <a:uFillTx/>
                <a:latin typeface="Arial" panose="020B0604020202020204" pitchFamily="34" charset="0"/>
                <a:ea typeface="+mn-ea"/>
                <a:cs typeface="Arial" panose="020B0604020202020204" pitchFamily="34" charset="0"/>
              </a:rPr>
              <a:t>Six reasons to sleep with your bedroom door closed</a:t>
            </a:r>
            <a:r>
              <a:rPr kumimoji="0" lang="en-US" sz="2800" b="0" i="0" u="none" strike="noStrike" kern="1200" cap="none" spc="0" normalizeH="0" baseline="0" noProof="0" dirty="0" smtClean="0">
                <a:ln w="15875">
                  <a:noFill/>
                </a:ln>
                <a:solidFill>
                  <a:prstClr val="black"/>
                </a:solidFill>
                <a:effectLst/>
                <a:uLnTx/>
                <a:uFillTx/>
                <a:latin typeface="Arial" panose="020B0604020202020204" pitchFamily="34" charset="0"/>
                <a:ea typeface="+mn-ea"/>
                <a:cs typeface="Arial" panose="020B0604020202020204" pitchFamily="34" charset="0"/>
              </a:rPr>
              <a:t>:</a:t>
            </a:r>
          </a:p>
          <a:p>
            <a:pPr marL="5238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w="15875">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800" b="0" i="0" u="none" strike="noStrike" kern="1200" cap="none" spc="0" normalizeH="0" baseline="0" noProof="0" dirty="0">
              <a:ln w="15875">
                <a:noFill/>
              </a:ln>
              <a:solidFill>
                <a:prstClr val="black"/>
              </a:solidFill>
              <a:effectLst/>
              <a:uLnTx/>
              <a:uFillTx/>
              <a:latin typeface="Arial" panose="020B0604020202020204" pitchFamily="34" charset="0"/>
              <a:ea typeface="+mn-ea"/>
              <a:cs typeface="Arial" panose="020B0604020202020204" pitchFamily="34" charset="0"/>
            </a:endParaRPr>
          </a:p>
          <a:p>
            <a:pPr marL="566738" marR="0" lvl="0" indent="-514350" algn="l" defTabSz="914400" rtl="0" eaLnBrk="1" fontAlgn="auto" latinLnBrk="0" hangingPunct="1">
              <a:lnSpc>
                <a:spcPct val="90000"/>
              </a:lnSpc>
              <a:spcBef>
                <a:spcPts val="1000"/>
              </a:spcBef>
              <a:spcAft>
                <a:spcPts val="0"/>
              </a:spcAft>
              <a:buClrTx/>
              <a:buSzTx/>
              <a:buFont typeface="+mj-lt"/>
              <a:buAutoNum type="arabicPeriod" startAt="4"/>
              <a:tabLst/>
              <a:defRPr/>
            </a:pPr>
            <a:r>
              <a:rPr kumimoji="0" lang="en-US" sz="2800" b="0" i="0" u="none" strike="noStrike" kern="1200" cap="none" spc="0" normalizeH="0" baseline="0" noProof="0" dirty="0" smtClean="0">
                <a:ln w="15875">
                  <a:noFill/>
                </a:ln>
                <a:solidFill>
                  <a:prstClr val="black"/>
                </a:solidFill>
                <a:effectLst/>
                <a:uLnTx/>
                <a:uFillTx/>
                <a:latin typeface="Arial" panose="020B0604020202020204" pitchFamily="34" charset="0"/>
                <a:ea typeface="+mn-ea"/>
                <a:cs typeface="Arial" panose="020B0604020202020204" pitchFamily="34" charset="0"/>
              </a:rPr>
              <a:t>Slows </a:t>
            </a:r>
            <a:r>
              <a:rPr kumimoji="0" lang="en-US" sz="2800" b="0" i="0" u="none" strike="noStrike" kern="1200" cap="none" spc="0" normalizeH="0" baseline="0" noProof="0" dirty="0">
                <a:ln w="15875">
                  <a:noFill/>
                </a:ln>
                <a:solidFill>
                  <a:prstClr val="black"/>
                </a:solidFill>
                <a:effectLst/>
                <a:uLnTx/>
                <a:uFillTx/>
                <a:latin typeface="Arial" panose="020B0604020202020204" pitchFamily="34" charset="0"/>
                <a:ea typeface="+mn-ea"/>
                <a:cs typeface="Arial" panose="020B0604020202020204" pitchFamily="34" charset="0"/>
              </a:rPr>
              <a:t>the growth of fire</a:t>
            </a:r>
          </a:p>
          <a:p>
            <a:pPr marL="566738" marR="0" lvl="0" indent="-514350" algn="l" defTabSz="914400" rtl="0" eaLnBrk="1" fontAlgn="auto" latinLnBrk="0" hangingPunct="1">
              <a:lnSpc>
                <a:spcPct val="90000"/>
              </a:lnSpc>
              <a:spcBef>
                <a:spcPts val="1000"/>
              </a:spcBef>
              <a:spcAft>
                <a:spcPts val="0"/>
              </a:spcAft>
              <a:buClrTx/>
              <a:buSzTx/>
              <a:buFont typeface="+mj-lt"/>
              <a:buAutoNum type="arabicPeriod" startAt="4"/>
              <a:tabLst/>
              <a:defRPr/>
            </a:pPr>
            <a:r>
              <a:rPr kumimoji="0" lang="en-US" sz="2800" b="0" i="0" u="none" strike="noStrike" kern="1200" cap="none" spc="0" normalizeH="0" baseline="0" noProof="0" dirty="0" smtClean="0">
                <a:ln w="15875">
                  <a:noFill/>
                </a:ln>
                <a:solidFill>
                  <a:prstClr val="black"/>
                </a:solidFill>
                <a:effectLst/>
                <a:uLnTx/>
                <a:uFillTx/>
                <a:latin typeface="Arial" panose="020B0604020202020204" pitchFamily="34" charset="0"/>
                <a:ea typeface="+mn-ea"/>
                <a:cs typeface="Arial" panose="020B0604020202020204" pitchFamily="34" charset="0"/>
              </a:rPr>
              <a:t>Slows the spread of fire</a:t>
            </a:r>
          </a:p>
          <a:p>
            <a:pPr marL="566738" marR="0" lvl="0" indent="-514350" algn="l" defTabSz="914400" rtl="0" eaLnBrk="1" fontAlgn="auto" latinLnBrk="0" hangingPunct="1">
              <a:lnSpc>
                <a:spcPct val="90000"/>
              </a:lnSpc>
              <a:spcBef>
                <a:spcPts val="1000"/>
              </a:spcBef>
              <a:spcAft>
                <a:spcPts val="0"/>
              </a:spcAft>
              <a:buClrTx/>
              <a:buSzTx/>
              <a:buFont typeface="+mj-lt"/>
              <a:buAutoNum type="arabicPeriod" startAt="4"/>
              <a:tabLst/>
              <a:defRPr/>
            </a:pPr>
            <a:r>
              <a:rPr kumimoji="0" lang="en-US" sz="2800" b="0" i="0" u="none" strike="noStrike" kern="1200" cap="none" spc="0" normalizeH="0" baseline="0" noProof="0" dirty="0" smtClean="0">
                <a:ln w="15875">
                  <a:noFill/>
                </a:ln>
                <a:solidFill>
                  <a:prstClr val="black"/>
                </a:solidFill>
                <a:effectLst/>
                <a:uLnTx/>
                <a:uFillTx/>
                <a:latin typeface="Arial" panose="020B0604020202020204" pitchFamily="34" charset="0"/>
                <a:ea typeface="+mn-ea"/>
                <a:cs typeface="Arial" panose="020B0604020202020204" pitchFamily="34" charset="0"/>
              </a:rPr>
              <a:t>Confines the fire to a smaller area</a:t>
            </a:r>
            <a:endParaRPr kumimoji="0" lang="en-US" sz="2800" b="0" i="0" u="none" strike="noStrike" kern="1200" cap="none" spc="0" normalizeH="0" baseline="0" noProof="0" dirty="0">
              <a:ln w="15875">
                <a:noFill/>
              </a:ln>
              <a:solidFill>
                <a:prstClr val="black"/>
              </a:solidFill>
              <a:effectLst/>
              <a:uLnTx/>
              <a:uFillTx/>
              <a:latin typeface="Arial" panose="020B0604020202020204" pitchFamily="34" charset="0"/>
              <a:ea typeface="+mn-ea"/>
              <a:cs typeface="Arial" panose="020B0604020202020204" pitchFamily="34" charset="0"/>
            </a:endParaRPr>
          </a:p>
          <a:p>
            <a:pPr marL="5238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w="15875">
                <a:solidFill>
                  <a:srgbClr val="003168"/>
                </a:solid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47727" y="1941320"/>
            <a:ext cx="3343482" cy="3861713"/>
          </a:xfrm>
          <a:prstGeom prst="rect">
            <a:avLst/>
          </a:prstGeom>
          <a:effectLst>
            <a:glow rad="228600">
              <a:schemeClr val="accent1">
                <a:satMod val="175000"/>
                <a:alpha val="40000"/>
              </a:schemeClr>
            </a:glow>
            <a:softEdge rad="31750"/>
          </a:effectLst>
        </p:spPr>
      </p:pic>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Drill Plans and Prep</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2262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81912"/>
            <a:ext cx="12191999"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Sleeping with doors closed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may save a life.</a:t>
            </a:r>
            <a:endParaRPr kumimoji="0" lang="en-US" sz="5400" b="1" i="0" u="none" strike="noStrike" kern="1200" cap="none" spc="0" normalizeH="0" baseline="0" noProof="0" dirty="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93571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1071" y="1617369"/>
            <a:ext cx="5209843" cy="4070190"/>
          </a:xfrm>
          <a:prstGeom prst="rect">
            <a:avLst/>
          </a:prstGeom>
          <a:ln w="88900" cap="sq" cmpd="thickThin">
            <a:solidFill>
              <a:srgbClr val="000000"/>
            </a:solidFill>
            <a:prstDash val="solid"/>
            <a:miter lim="800000"/>
          </a:ln>
          <a:effectLst>
            <a:outerShdw blurRad="50800" dist="38100" dir="2700000" algn="tl" rotWithShape="0">
              <a:prstClr val="black">
                <a:alpha val="40000"/>
              </a:prstClr>
            </a:outerShdw>
          </a:effectLst>
        </p:spPr>
      </p:pic>
      <p:pic>
        <p:nvPicPr>
          <p:cNvPr id="9" name="Picture 8" descr="Macintosh HD:Users:jennapritchett:Desktop:DC2S5345.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186782" y="1832640"/>
            <a:ext cx="6129301" cy="3418931"/>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Sprinklers Save Lives</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423549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330" y="2079277"/>
            <a:ext cx="4663640" cy="3643469"/>
          </a:xfrm>
          <a:prstGeom prst="rect">
            <a:avLst/>
          </a:prstGeom>
          <a:ln w="88900" cap="sq" cmpd="thickThin">
            <a:solidFill>
              <a:srgbClr val="000000"/>
            </a:solidFill>
            <a:prstDash val="solid"/>
            <a:miter lim="800000"/>
          </a:ln>
          <a:effectLst>
            <a:outerShdw blurRad="50800" dist="38100" dir="2700000" algn="tl" rotWithShape="0">
              <a:prstClr val="black">
                <a:alpha val="40000"/>
              </a:prstClr>
            </a:outerShdw>
          </a:effectLst>
        </p:spPr>
      </p:pic>
      <p:sp>
        <p:nvSpPr>
          <p:cNvPr id="7" name="Content Placeholder 2"/>
          <p:cNvSpPr>
            <a:spLocks noGrp="1"/>
          </p:cNvSpPr>
          <p:nvPr>
            <p:ph idx="1"/>
          </p:nvPr>
        </p:nvSpPr>
        <p:spPr>
          <a:xfrm>
            <a:off x="5471904" y="1277007"/>
            <a:ext cx="6429250" cy="4846159"/>
          </a:xfrm>
        </p:spPr>
        <p:txBody>
          <a:bodyPr>
            <a:noAutofit/>
          </a:bodyPr>
          <a:lstStyle/>
          <a:p>
            <a:pPr marL="0" indent="0">
              <a:buNone/>
            </a:pPr>
            <a:r>
              <a:rPr lang="en-US" sz="3600" b="1" dirty="0" smtClean="0">
                <a:ea typeface="Verdana" panose="020B0604030504040204" pitchFamily="34" charset="0"/>
                <a:cs typeface="Verdana" panose="020B0604030504040204" pitchFamily="34" charset="0"/>
              </a:rPr>
              <a:t>Common Myths to Correct:</a:t>
            </a:r>
          </a:p>
          <a:p>
            <a:pPr>
              <a:buFont typeface="Wingdings" panose="05000000000000000000" pitchFamily="2" charset="2"/>
              <a:buChar char="Ø"/>
            </a:pPr>
            <a:endParaRPr lang="en-US" dirty="0">
              <a:ea typeface="Verdana" panose="020B0604030504040204" pitchFamily="34" charset="0"/>
              <a:cs typeface="Verdana" panose="020B0604030504040204" pitchFamily="34" charset="0"/>
            </a:endParaRPr>
          </a:p>
          <a:p>
            <a:pPr>
              <a:buFont typeface="Wingdings" panose="05000000000000000000" pitchFamily="2" charset="2"/>
              <a:buChar char="Ø"/>
            </a:pPr>
            <a:r>
              <a:rPr lang="en-US" dirty="0" smtClean="0">
                <a:ea typeface="Verdana" panose="020B0604030504040204" pitchFamily="34" charset="0"/>
                <a:cs typeface="Verdana" panose="020B0604030504040204" pitchFamily="34" charset="0"/>
              </a:rPr>
              <a:t>Cost</a:t>
            </a:r>
            <a:r>
              <a:rPr lang="en-US" dirty="0">
                <a:ea typeface="Verdana" panose="020B0604030504040204" pitchFamily="34" charset="0"/>
                <a:cs typeface="Verdana" panose="020B0604030504040204" pitchFamily="34" charset="0"/>
              </a:rPr>
              <a:t>?</a:t>
            </a:r>
            <a:br>
              <a:rPr lang="en-US" dirty="0">
                <a:ea typeface="Verdana" panose="020B0604030504040204" pitchFamily="34" charset="0"/>
                <a:cs typeface="Verdana" panose="020B0604030504040204" pitchFamily="34" charset="0"/>
              </a:rPr>
            </a:br>
            <a:endParaRPr lang="en-US" dirty="0">
              <a:ea typeface="Verdana" panose="020B0604030504040204" pitchFamily="34" charset="0"/>
              <a:cs typeface="Verdana" panose="020B0604030504040204" pitchFamily="34" charset="0"/>
            </a:endParaRPr>
          </a:p>
          <a:p>
            <a:pPr>
              <a:buFont typeface="Wingdings" panose="05000000000000000000" pitchFamily="2" charset="2"/>
              <a:buChar char="Ø"/>
            </a:pPr>
            <a:r>
              <a:rPr lang="en-US" dirty="0">
                <a:ea typeface="Verdana" panose="020B0604030504040204" pitchFamily="34" charset="0"/>
                <a:cs typeface="Verdana" panose="020B0604030504040204" pitchFamily="34" charset="0"/>
              </a:rPr>
              <a:t>Deluge vs. </a:t>
            </a:r>
            <a:r>
              <a:rPr lang="en-US" dirty="0" smtClean="0">
                <a:ea typeface="Verdana" panose="020B0604030504040204" pitchFamily="34" charset="0"/>
                <a:cs typeface="Verdana" panose="020B0604030504040204" pitchFamily="34" charset="0"/>
              </a:rPr>
              <a:t>single </a:t>
            </a:r>
            <a:r>
              <a:rPr lang="en-US" dirty="0">
                <a:ea typeface="Verdana" panose="020B0604030504040204" pitchFamily="34" charset="0"/>
                <a:cs typeface="Verdana" panose="020B0604030504040204" pitchFamily="34" charset="0"/>
              </a:rPr>
              <a:t>a</a:t>
            </a:r>
            <a:r>
              <a:rPr lang="en-US" dirty="0" smtClean="0">
                <a:ea typeface="Verdana" panose="020B0604030504040204" pitchFamily="34" charset="0"/>
                <a:cs typeface="Verdana" panose="020B0604030504040204" pitchFamily="34" charset="0"/>
              </a:rPr>
              <a:t>ction</a:t>
            </a:r>
            <a:r>
              <a:rPr lang="en-US" dirty="0">
                <a:ea typeface="Verdana" panose="020B0604030504040204" pitchFamily="34" charset="0"/>
                <a:cs typeface="Verdana" panose="020B0604030504040204" pitchFamily="34" charset="0"/>
              </a:rPr>
              <a:t>?</a:t>
            </a:r>
            <a:br>
              <a:rPr lang="en-US" dirty="0">
                <a:ea typeface="Verdana" panose="020B0604030504040204" pitchFamily="34" charset="0"/>
                <a:cs typeface="Verdana" panose="020B0604030504040204" pitchFamily="34" charset="0"/>
              </a:rPr>
            </a:br>
            <a:endParaRPr lang="en-US" dirty="0">
              <a:ea typeface="Verdana" panose="020B0604030504040204" pitchFamily="34" charset="0"/>
              <a:cs typeface="Verdana" panose="020B0604030504040204" pitchFamily="34" charset="0"/>
            </a:endParaRPr>
          </a:p>
          <a:p>
            <a:pPr>
              <a:buFont typeface="Wingdings" panose="05000000000000000000" pitchFamily="2" charset="2"/>
              <a:buChar char="Ø"/>
            </a:pPr>
            <a:r>
              <a:rPr lang="en-US" dirty="0">
                <a:ea typeface="Verdana" panose="020B0604030504040204" pitchFamily="34" charset="0"/>
                <a:cs typeface="Verdana" panose="020B0604030504040204" pitchFamily="34" charset="0"/>
              </a:rPr>
              <a:t>Leaking or </a:t>
            </a:r>
            <a:r>
              <a:rPr lang="en-US" dirty="0" smtClean="0">
                <a:ea typeface="Verdana" panose="020B0604030504040204" pitchFamily="34" charset="0"/>
                <a:cs typeface="Verdana" panose="020B0604030504040204" pitchFamily="34" charset="0"/>
              </a:rPr>
              <a:t>accidental </a:t>
            </a:r>
            <a:r>
              <a:rPr lang="en-US" dirty="0">
                <a:ea typeface="Verdana" panose="020B0604030504040204" pitchFamily="34" charset="0"/>
                <a:cs typeface="Verdana" panose="020B0604030504040204" pitchFamily="34" charset="0"/>
              </a:rPr>
              <a:t>activation?</a:t>
            </a:r>
          </a:p>
          <a:p>
            <a:pPr>
              <a:buFont typeface="Wingdings" panose="05000000000000000000" pitchFamily="2" charset="2"/>
              <a:buChar char="Ø"/>
            </a:pPr>
            <a:endParaRPr lang="en-US" dirty="0">
              <a:ea typeface="Verdana" panose="020B0604030504040204" pitchFamily="34" charset="0"/>
              <a:cs typeface="Verdana" panose="020B0604030504040204" pitchFamily="34" charset="0"/>
            </a:endParaRPr>
          </a:p>
          <a:p>
            <a:pPr>
              <a:buFont typeface="Wingdings" panose="05000000000000000000" pitchFamily="2" charset="2"/>
              <a:buChar char="Ø"/>
            </a:pPr>
            <a:r>
              <a:rPr lang="en-US" dirty="0">
                <a:ea typeface="Verdana" panose="020B0604030504040204" pitchFamily="34" charset="0"/>
                <a:cs typeface="Verdana" panose="020B0604030504040204" pitchFamily="34" charset="0"/>
              </a:rPr>
              <a:t>Smoke alarms tied to sprinklers?</a:t>
            </a:r>
            <a:endParaRPr lang="en-US" dirty="0"/>
          </a:p>
        </p:txBody>
      </p:sp>
      <p:sp>
        <p:nvSpPr>
          <p:cNvPr id="5"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Fire Sprinklers Save Lives</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32482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85037"/>
            <a:ext cx="1219199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Properly installed and maintained </a:t>
            </a:r>
            <a:r>
              <a:rPr kumimoji="0" lang="en-US" sz="5400" b="1" i="0" u="none" strike="noStrike" kern="1200" cap="none" spc="0" normalizeH="0" baseline="0" noProof="0" dirty="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f</a:t>
            </a:r>
            <a:r>
              <a:rPr kumimoji="0" lang="en-US" sz="5400" b="1" i="0" u="none" strike="noStrike" kern="1200" cap="none" spc="0" normalizeH="0" baseline="0" noProof="0" dirty="0" smtClean="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ire </a:t>
            </a:r>
            <a:r>
              <a:rPr kumimoji="0" lang="en-US" sz="5400" b="1" i="0" u="none" strike="noStrike" kern="1200" cap="none" spc="0" normalizeH="0" baseline="0" noProof="0" dirty="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s</a:t>
            </a:r>
            <a:r>
              <a:rPr kumimoji="0" lang="en-US" sz="5400" b="1" i="0" u="none" strike="noStrike" kern="1200" cap="none" spc="0" normalizeH="0" baseline="0" noProof="0" dirty="0" smtClean="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prinklers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s</a:t>
            </a:r>
            <a:r>
              <a:rPr kumimoji="0" lang="en-US" sz="5400" b="1" i="0" u="none" strike="noStrike" kern="1200" cap="none" spc="0" normalizeH="0" baseline="0" noProof="0" dirty="0" smtClean="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ave lives.</a:t>
            </a:r>
            <a:endParaRPr kumimoji="0" lang="en-US" sz="5400" b="1" i="0" u="none" strike="noStrike" kern="1200" cap="none" spc="0" normalizeH="0" baseline="0" noProof="0" dirty="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76167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859536"/>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Our Situation</a:t>
            </a:r>
            <a:endParaRPr kumimoji="0" lang="en-U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3" name="TextBox 2"/>
          <p:cNvSpPr txBox="1"/>
          <p:nvPr/>
        </p:nvSpPr>
        <p:spPr>
          <a:xfrm>
            <a:off x="249382" y="1101729"/>
            <a:ext cx="119426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Fires burn differently today than they did a few decades ago.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UL FSRI Home Furnishings Comparison (Natural vs. Synthet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2482" y="1860292"/>
            <a:ext cx="8318317" cy="4679053"/>
          </a:xfrm>
          <a:prstGeom prst="rect">
            <a:avLst/>
          </a:prstGeom>
        </p:spPr>
      </p:pic>
    </p:spTree>
    <p:extLst>
      <p:ext uri="{BB962C8B-B14F-4D97-AF65-F5344CB8AC3E}">
        <p14:creationId xmlns:p14="http://schemas.microsoft.com/office/powerpoint/2010/main" val="3515931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2456" y="1158239"/>
            <a:ext cx="5387088" cy="4746940"/>
          </a:xfrm>
          <a:prstGeom prst="rect">
            <a:avLst/>
          </a:prstGeom>
          <a:effectLst>
            <a:softEdge rad="127000"/>
          </a:effectLst>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262" y="1008993"/>
            <a:ext cx="2359053" cy="1494769"/>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0262" y="4457311"/>
            <a:ext cx="2359053" cy="1529024"/>
          </a:xfrm>
          <a:prstGeom prst="rect">
            <a:avLst/>
          </a:prstGeom>
          <a:effectLst>
            <a:outerShdw blurRad="50800" dist="38100" dir="2700000" algn="tl" rotWithShape="0">
              <a:prstClr val="black">
                <a:alpha val="40000"/>
              </a:prstClr>
            </a:outerShdw>
          </a:effectLst>
        </p:spPr>
      </p:pic>
      <p:pic>
        <p:nvPicPr>
          <p:cNvPr id="11" name="Picture 10"/>
          <p:cNvPicPr>
            <a:picLocks/>
          </p:cNvPicPr>
          <p:nvPr/>
        </p:nvPicPr>
        <p:blipFill>
          <a:blip r:embed="rId6">
            <a:extLst>
              <a:ext uri="{28A0092B-C50C-407E-A947-70E740481C1C}">
                <a14:useLocalDpi xmlns:a14="http://schemas.microsoft.com/office/drawing/2010/main"/>
              </a:ext>
            </a:extLst>
          </a:blip>
          <a:stretch>
            <a:fillRect/>
          </a:stretch>
        </p:blipFill>
        <p:spPr>
          <a:xfrm>
            <a:off x="9350012" y="1008993"/>
            <a:ext cx="2330887" cy="1447868"/>
          </a:xfrm>
          <a:prstGeom prst="rect">
            <a:avLst/>
          </a:prstGeom>
          <a:effectLst>
            <a:outerShdw blurRad="50800" dist="38100" dir="2700000" algn="tl" rotWithShape="0">
              <a:prstClr val="black">
                <a:alpha val="40000"/>
              </a:prstClr>
            </a:outerShdw>
          </a:effectLst>
        </p:spPr>
      </p:pic>
      <p:pic>
        <p:nvPicPr>
          <p:cNvPr id="12" name="Picture 11"/>
          <p:cNvPicPr>
            <a:picLocks/>
          </p:cNvPicPr>
          <p:nvPr/>
        </p:nvPicPr>
        <p:blipFill>
          <a:blip r:embed="rId7" cstate="email">
            <a:extLst>
              <a:ext uri="{28A0092B-C50C-407E-A947-70E740481C1C}">
                <a14:useLocalDpi xmlns:a14="http://schemas.microsoft.com/office/drawing/2010/main"/>
              </a:ext>
            </a:extLst>
          </a:blip>
          <a:stretch>
            <a:fillRect/>
          </a:stretch>
        </p:blipFill>
        <p:spPr>
          <a:xfrm>
            <a:off x="9350012" y="2751397"/>
            <a:ext cx="2332236" cy="1447868"/>
          </a:xfrm>
          <a:prstGeom prst="rect">
            <a:avLst/>
          </a:prstGeom>
          <a:effectLst>
            <a:outerShdw blurRad="50800" dist="38100" dir="2700000" algn="tl" rotWithShape="0">
              <a:prstClr val="black">
                <a:alpha val="40000"/>
              </a:prstClr>
            </a:outerShdw>
          </a:effectLst>
        </p:spPr>
      </p:pic>
      <p:pic>
        <p:nvPicPr>
          <p:cNvPr id="6" name="Picture 5"/>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9350012" y="4457311"/>
            <a:ext cx="2348001" cy="1447868"/>
          </a:xfrm>
          <a:prstGeom prst="rect">
            <a:avLst/>
          </a:prstGeom>
          <a:effectLst>
            <a:outerShdw blurRad="50800" dist="38100" dir="2700000" algn="tl" rotWithShape="0">
              <a:prstClr val="black">
                <a:alpha val="40000"/>
              </a:prstClr>
            </a:outerShdw>
          </a:effectLst>
        </p:spPr>
      </p:pic>
      <p:pic>
        <p:nvPicPr>
          <p:cNvPr id="13" name="Picture 12"/>
          <p:cNvPicPr>
            <a:picLocks/>
          </p:cNvPicPr>
          <p:nvPr/>
        </p:nvPicPr>
        <p:blipFill rotWithShape="1">
          <a:blip r:embed="rId9" cstate="print">
            <a:extLst>
              <a:ext uri="{28A0092B-C50C-407E-A947-70E740481C1C}">
                <a14:useLocalDpi xmlns:a14="http://schemas.microsoft.com/office/drawing/2010/main" val="0"/>
              </a:ext>
            </a:extLst>
          </a:blip>
          <a:srcRect t="16454" b="16691"/>
          <a:stretch/>
        </p:blipFill>
        <p:spPr>
          <a:xfrm>
            <a:off x="520262" y="2705780"/>
            <a:ext cx="2359053" cy="1531815"/>
          </a:xfrm>
          <a:prstGeom prst="rect">
            <a:avLst/>
          </a:prstGeom>
          <a:effectLst>
            <a:outerShdw blurRad="50800" dist="38100" dir="2700000" algn="tl" rotWithShape="0">
              <a:prstClr val="black">
                <a:alpha val="40000"/>
              </a:prstClr>
            </a:outerShdw>
          </a:effectLst>
        </p:spPr>
      </p:pic>
      <p:sp>
        <p:nvSpPr>
          <p:cNvPr id="14"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370339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02166" y="1522605"/>
            <a:ext cx="6303263"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When you see a potential hazard that could harm someone, take action.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If you can’t fix it, ask for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Your action may save a life.</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811" y="2151041"/>
            <a:ext cx="4952384" cy="3460478"/>
          </a:xfrm>
          <a:prstGeom prst="rect">
            <a:avLst/>
          </a:prstGeom>
          <a:effectLst>
            <a:outerShdw blurRad="50800" dist="38100" dir="2700000" algn="tl" rotWithShape="0">
              <a:prstClr val="black">
                <a:alpha val="40000"/>
              </a:prstClr>
            </a:outerShdw>
          </a:effectLst>
        </p:spPr>
      </p:pic>
      <p:sp>
        <p:nvSpPr>
          <p:cNvPr id="5"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396388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53910" y="1773936"/>
            <a:ext cx="5245185" cy="3606065"/>
          </a:xfrm>
          <a:prstGeom prst="rect">
            <a:avLst/>
          </a:prstGeom>
          <a:effectLst>
            <a:softEdge rad="127000"/>
          </a:effectLst>
        </p:spPr>
      </p:pic>
      <p:sp>
        <p:nvSpPr>
          <p:cNvPr id="13" name="Content Placeholder 2"/>
          <p:cNvSpPr txBox="1">
            <a:spLocks/>
          </p:cNvSpPr>
          <p:nvPr/>
        </p:nvSpPr>
        <p:spPr>
          <a:xfrm>
            <a:off x="173421" y="1492380"/>
            <a:ext cx="6632448" cy="4198971"/>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Electrical </a:t>
            </a:r>
            <a:r>
              <a:rPr kumimoji="0" lang="en-US" sz="36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Distribution or</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a:t>
            </a:r>
            <a:r>
              <a:rPr kumimoji="0" lang="en-US" sz="36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ighting Equipment</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1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Electrical fire causes result in…</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18</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the home fire </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deaths</a:t>
            </a: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10</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the home fire </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injuries</a:t>
            </a: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19% of the direct property </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damage</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200"/>
              </a:spcBef>
              <a:spcAft>
                <a:spcPts val="200"/>
              </a:spcAft>
              <a:buClr>
                <a:srgbClr val="5B9BD5"/>
              </a:buClr>
              <a:buSzPct val="100000"/>
              <a:buFont typeface="Calibri" panose="020F0502020204030204" pitchFamily="34" charset="0"/>
              <a:buNone/>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These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fires involved equipment such as wiring, lighting, cords and plugs.</a:t>
            </a:r>
          </a:p>
          <a:p>
            <a:pPr marL="91440" marR="0" lvl="0" indent="-91440" algn="l" defTabSz="914400" rtl="0" eaLnBrk="1" fontAlgn="auto" latinLnBrk="0" hangingPunct="1">
              <a:lnSpc>
                <a:spcPct val="90000"/>
              </a:lnSpc>
              <a:spcBef>
                <a:spcPts val="1200"/>
              </a:spcBef>
              <a:spcAft>
                <a:spcPts val="200"/>
              </a:spcAft>
              <a:buClr>
                <a:srgbClr val="5B9BD5"/>
              </a:buClr>
              <a:buSzPct val="100000"/>
              <a:buFont typeface="Calibri" panose="020F0502020204030204" pitchFamily="34" charset="0"/>
              <a:buChar char=" "/>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r>
            <a:b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endParaRPr>
          </a:p>
        </p:txBody>
      </p:sp>
      <p:sp>
        <p:nvSpPr>
          <p:cNvPr id="6"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267496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fade">
                                      <p:cBhvr>
                                        <p:cTn id="15" dur="500"/>
                                        <p:tgtEl>
                                          <p:spTgt spid="1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animEffect transition="in" filter="fade">
                                      <p:cBhvr>
                                        <p:cTn id="19" dur="500"/>
                                        <p:tgtEl>
                                          <p:spTgt spid="13">
                                            <p:txEl>
                                              <p:pRg st="5" end="5"/>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animEffect transition="in" filter="fade">
                                      <p:cBhvr>
                                        <p:cTn id="23" dur="500"/>
                                        <p:tgtEl>
                                          <p:spTgt spid="13">
                                            <p:txEl>
                                              <p:pRg st="6" end="6"/>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animEffect transition="in" filter="fade">
                                      <p:cBhvr>
                                        <p:cTn id="27" dur="500"/>
                                        <p:tgtEl>
                                          <p:spTgt spid="13">
                                            <p:txEl>
                                              <p:pRg st="7" end="7"/>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xEl>
                                              <p:pRg st="9" end="9"/>
                                            </p:txEl>
                                          </p:spTgt>
                                        </p:tgtEl>
                                        <p:attrNameLst>
                                          <p:attrName>style.visibility</p:attrName>
                                        </p:attrNameLst>
                                      </p:cBhvr>
                                      <p:to>
                                        <p:strVal val="visible"/>
                                      </p:to>
                                    </p:set>
                                    <p:animEffect transition="in" filter="fade">
                                      <p:cBhvr>
                                        <p:cTn id="31"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nvPicPr>
        <p:blipFill rotWithShape="1">
          <a:blip r:embed="rId3">
            <a:extLst>
              <a:ext uri="{28A0092B-C50C-407E-A947-70E740481C1C}">
                <a14:useLocalDpi xmlns:a14="http://schemas.microsoft.com/office/drawing/2010/main" val="0"/>
              </a:ext>
            </a:extLst>
          </a:blip>
          <a:srcRect t="16454" b="16691"/>
          <a:stretch/>
        </p:blipFill>
        <p:spPr>
          <a:xfrm>
            <a:off x="6809295" y="1696212"/>
            <a:ext cx="5203398" cy="3684122"/>
          </a:xfrm>
          <a:prstGeom prst="rect">
            <a:avLst/>
          </a:prstGeom>
          <a:effectLst>
            <a:softEdge rad="127000"/>
          </a:effectLst>
        </p:spPr>
      </p:pic>
      <p:sp>
        <p:nvSpPr>
          <p:cNvPr id="13" name="Content Placeholder 2"/>
          <p:cNvSpPr txBox="1">
            <a:spLocks/>
          </p:cNvSpPr>
          <p:nvPr/>
        </p:nvSpPr>
        <p:spPr>
          <a:xfrm>
            <a:off x="213423" y="1438201"/>
            <a:ext cx="6595872" cy="420014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5B9BD5"/>
              </a:buClr>
              <a:buSzPct val="100000"/>
              <a:buFont typeface="Calibri" panose="020F0502020204030204" pitchFamily="34" charset="0"/>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Space </a:t>
            </a:r>
            <a:r>
              <a:rPr kumimoji="0" lang="en-US" sz="36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Heaters</a:t>
            </a:r>
          </a:p>
          <a:p>
            <a:pPr marL="0" marR="0" lvl="0" indent="0" algn="l" defTabSz="914400" rtl="0" eaLnBrk="1" fontAlgn="auto" latinLnBrk="0" hangingPunct="1">
              <a:lnSpc>
                <a:spcPct val="90000"/>
              </a:lnSpc>
              <a:spcBef>
                <a:spcPts val="0"/>
              </a:spcBef>
              <a:spcAft>
                <a:spcPts val="0"/>
              </a:spcAft>
              <a:buClr>
                <a:srgbClr val="5B9BD5"/>
              </a:buClr>
              <a:buSzPct val="100000"/>
              <a:buFont typeface="Calibri" panose="020F0502020204030204" pitchFamily="34" charset="0"/>
              <a:buNone/>
              <a:tabLst/>
              <a:defRPr/>
            </a:pPr>
            <a:endParaRPr kumimoji="0" lang="en-US" sz="36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Portable space heaters are consistently a leading factor in home fire fatalities.</a:t>
            </a: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Portable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pace heaters are involved in</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43</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home heating fires</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85</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home heating fire </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deaths</a:t>
            </a: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endParaRPr>
          </a:p>
        </p:txBody>
      </p:sp>
      <p:sp>
        <p:nvSpPr>
          <p:cNvPr id="7"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335829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fade">
                                      <p:cBhvr>
                                        <p:cTn id="11" dur="500"/>
                                        <p:tgtEl>
                                          <p:spTgt spid="1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animEffect transition="in" filter="fade">
                                      <p:cBhvr>
                                        <p:cTn id="15" dur="500"/>
                                        <p:tgtEl>
                                          <p:spTgt spid="13">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animEffect transition="in" filter="fade">
                                      <p:cBhvr>
                                        <p:cTn id="19" dur="500"/>
                                        <p:tgtEl>
                                          <p:spTgt spid="13">
                                            <p:txEl>
                                              <p:pRg st="5" end="5"/>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animEffect transition="in" filter="fade">
                                      <p:cBhvr>
                                        <p:cTn id="2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64808" y="2057400"/>
            <a:ext cx="5257010" cy="3942758"/>
          </a:xfrm>
          <a:prstGeom prst="rect">
            <a:avLst/>
          </a:prstGeom>
          <a:effectLst>
            <a:softEdge rad="127000"/>
          </a:effectLst>
        </p:spPr>
      </p:pic>
      <p:sp>
        <p:nvSpPr>
          <p:cNvPr id="13" name="Content Placeholder 2"/>
          <p:cNvSpPr txBox="1">
            <a:spLocks/>
          </p:cNvSpPr>
          <p:nvPr/>
        </p:nvSpPr>
        <p:spPr>
          <a:xfrm>
            <a:off x="567559" y="1711622"/>
            <a:ext cx="6595872" cy="313436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t>
            </a:r>
            <a:r>
              <a:rPr kumimoji="0" lang="en-US" sz="36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alls</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are a leading cause of injury among older </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adults</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What Increases fall risk?</a:t>
            </a: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Medical conditions</a:t>
            </a: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Medication(s)</a:t>
            </a: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Footwear</a:t>
            </a: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Lack of lighting</a:t>
            </a:r>
            <a:endParaRPr kumimoji="0" lang="en-US" sz="2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a:p>
            <a:pPr marL="384048" marR="0" lvl="1" indent="-18288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endParaRPr kumimoji="0" lang="en-US"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p:txBody>
      </p:sp>
      <p:sp>
        <p:nvSpPr>
          <p:cNvPr id="6"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118271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fade">
                                      <p:cBhvr>
                                        <p:cTn id="11" dur="500"/>
                                        <p:tgtEl>
                                          <p:spTgt spid="1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fade">
                                      <p:cBhvr>
                                        <p:cTn id="15" dur="500"/>
                                        <p:tgtEl>
                                          <p:spTgt spid="1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fade">
                                      <p:cBhvr>
                                        <p:cTn id="23" dur="500"/>
                                        <p:tgtEl>
                                          <p:spTgt spid="13">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64808" y="2057400"/>
            <a:ext cx="5257010" cy="3942758"/>
          </a:xfrm>
          <a:prstGeom prst="rect">
            <a:avLst/>
          </a:prstGeom>
          <a:effectLst>
            <a:softEdge rad="127000"/>
          </a:effectLst>
        </p:spPr>
      </p:pic>
      <p:sp>
        <p:nvSpPr>
          <p:cNvPr id="7"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
        <p:nvSpPr>
          <p:cNvPr id="8" name="Content Placeholder 2"/>
          <p:cNvSpPr txBox="1">
            <a:spLocks/>
          </p:cNvSpPr>
          <p:nvPr/>
        </p:nvSpPr>
        <p:spPr>
          <a:xfrm>
            <a:off x="567559" y="1711622"/>
            <a:ext cx="6595872" cy="313436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t>
            </a:r>
            <a:r>
              <a:rPr kumimoji="0" lang="en-US" sz="36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alls</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are a leading cause of injury among older </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adults</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What Increases fall risk?</a:t>
            </a: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Trip hazards</a:t>
            </a:r>
          </a:p>
          <a:p>
            <a:pPr marL="384048" marR="0" lvl="1" indent="-18288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Clutter in high traffic areas</a:t>
            </a:r>
          </a:p>
          <a:p>
            <a:pPr marL="384048" marR="0" lvl="1" indent="-18288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Electrical cords</a:t>
            </a:r>
          </a:p>
          <a:p>
            <a:pPr marL="384048" marR="0" lvl="1" indent="-18288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Loose rugs</a:t>
            </a:r>
          </a:p>
          <a:p>
            <a:pPr marL="384048" marR="0" lvl="1" indent="-18288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Flooring irregularities/damage</a:t>
            </a:r>
          </a:p>
          <a:p>
            <a:pPr marL="384048" marR="0" lvl="1" indent="-18288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Spills</a:t>
            </a:r>
          </a:p>
          <a:p>
            <a:pPr marL="384048" marR="0" lvl="1" indent="-18288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a:p>
            <a:pPr marL="91440" marR="0" lvl="0" indent="-91440" algn="l" defTabSz="914400" rtl="0" eaLnBrk="1" fontAlgn="auto" latinLnBrk="0" hangingPunct="1">
              <a:lnSpc>
                <a:spcPct val="90000"/>
              </a:lnSpc>
              <a:spcBef>
                <a:spcPts val="0"/>
              </a:spcBef>
              <a:spcAft>
                <a:spcPts val="0"/>
              </a:spcAft>
              <a:buClrTx/>
              <a:buSzPct val="100000"/>
              <a:buFont typeface="Wingdings" panose="05000000000000000000" pitchFamily="2" charset="2"/>
              <a:buChar char="Ø"/>
              <a:tabLst/>
              <a:defRPr/>
            </a:pPr>
            <a:endParaRPr kumimoji="0" lang="en-US"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88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5056" y="1842240"/>
            <a:ext cx="5276691" cy="3520991"/>
          </a:xfrm>
          <a:prstGeom prst="rect">
            <a:avLst/>
          </a:prstGeom>
          <a:effectLst>
            <a:softEdge rad="127000"/>
          </a:effectLst>
        </p:spPr>
      </p:pic>
      <p:sp>
        <p:nvSpPr>
          <p:cNvPr id="4" name="Content Placeholder 2"/>
          <p:cNvSpPr txBox="1">
            <a:spLocks/>
          </p:cNvSpPr>
          <p:nvPr/>
        </p:nvSpPr>
        <p:spPr>
          <a:xfrm>
            <a:off x="109184" y="1418953"/>
            <a:ext cx="6595872" cy="422622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24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36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Hoarding </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disorder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 a persistent difficulty discarding or parting with possessions because of a perceived need to save </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them.</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person with hoarding disorder </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experiences distress at the thought of getting rid of the </a:t>
            </a:r>
            <a:r>
              <a:rPr kumimoji="0" lang="en-US" sz="24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items</a:t>
            </a: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Excessive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accumulation of items, regardless of actual value, occurs.</a:t>
            </a:r>
            <a:endParaRPr kumimoji="0" lang="en-US" sz="24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p:txBody>
      </p:sp>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Tree>
    <p:extLst>
      <p:ext uri="{BB962C8B-B14F-4D97-AF65-F5344CB8AC3E}">
        <p14:creationId xmlns:p14="http://schemas.microsoft.com/office/powerpoint/2010/main" val="16116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fade">
                                      <p:cBhvr>
                                        <p:cTn id="11" dur="500"/>
                                        <p:tgtEl>
                                          <p:spTgt spid="4">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418984" y="1762431"/>
            <a:ext cx="5588600" cy="3729119"/>
          </a:xfrm>
          <a:prstGeom prst="rect">
            <a:avLst/>
          </a:prstGeom>
          <a:effectLst>
            <a:softEdge rad="127000"/>
          </a:effectLst>
        </p:spPr>
      </p:pic>
      <p:sp>
        <p:nvSpPr>
          <p:cNvPr id="6"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
        <p:nvSpPr>
          <p:cNvPr id="9"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Hoarding disorder</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14" y="1762431"/>
            <a:ext cx="5964744" cy="3729119"/>
          </a:xfrm>
          <a:prstGeom prst="rect">
            <a:avLst/>
          </a:prstGeom>
        </p:spPr>
      </p:pic>
      <p:sp>
        <p:nvSpPr>
          <p:cNvPr id="4" name="TextBox 3"/>
          <p:cNvSpPr txBox="1"/>
          <p:nvPr/>
        </p:nvSpPr>
        <p:spPr>
          <a:xfrm>
            <a:off x="2034164" y="5491550"/>
            <a:ext cx="81236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Nearly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2 out of 5 (37%) fatal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structure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fires in 2019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had hoarding issues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4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4808" y="2057400"/>
            <a:ext cx="5599713" cy="3718560"/>
          </a:xfrm>
          <a:prstGeom prst="rect">
            <a:avLst/>
          </a:prstGeom>
          <a:effectLst>
            <a:softEdge rad="127000"/>
          </a:effectLst>
        </p:spPr>
      </p:pic>
      <p:sp>
        <p:nvSpPr>
          <p:cNvPr id="13" name="Content Placeholder 2"/>
          <p:cNvSpPr txBox="1">
            <a:spLocks/>
          </p:cNvSpPr>
          <p:nvPr/>
        </p:nvSpPr>
        <p:spPr>
          <a:xfrm>
            <a:off x="259307" y="2224586"/>
            <a:ext cx="6352508" cy="328191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5B9BD5"/>
              </a:buClr>
              <a:buSzPct val="100000"/>
              <a:buFont typeface="Calibri" panose="020F0502020204030204" pitchFamily="34" charset="0"/>
              <a:buNone/>
              <a:tabLst/>
              <a:defRPr/>
            </a:pPr>
            <a:r>
              <a:rPr kumimoji="0" lang="en-US"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Impact of Cooking Equipment Fires</a:t>
            </a:r>
          </a:p>
          <a:p>
            <a:pPr marL="0" marR="0" lvl="0" indent="0" algn="l" defTabSz="914400" rtl="0" eaLnBrk="1" fontAlgn="auto" latinLnBrk="0" hangingPunct="1">
              <a:lnSpc>
                <a:spcPct val="100000"/>
              </a:lnSpc>
              <a:spcBef>
                <a:spcPts val="1200"/>
              </a:spcBef>
              <a:spcAft>
                <a:spcPts val="200"/>
              </a:spcAft>
              <a:buClr>
                <a:srgbClr val="5B9BD5"/>
              </a:buClr>
              <a:buSzPct val="100000"/>
              <a:buFont typeface="Calibri" panose="020F0502020204030204" pitchFamily="34" charset="0"/>
              <a:buNone/>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Cooking equipment is involved in</a:t>
            </a:r>
          </a:p>
          <a:p>
            <a:pPr marL="91440" marR="0" lvl="0" indent="-9144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48</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home </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fires</a:t>
            </a:r>
          </a:p>
          <a:p>
            <a:pPr marL="91440" marR="0" lvl="0" indent="-9144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21</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home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fire </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deaths</a:t>
            </a:r>
          </a:p>
          <a:p>
            <a:pPr marL="91440" marR="0" lvl="0" indent="-9144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45</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a:t>
            </a:r>
            <a:r>
              <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home fire injuries</a:t>
            </a:r>
          </a:p>
          <a:p>
            <a:pPr marL="91440" marR="0" lvl="0" indent="-9144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 typeface="Calibri" panose="020F050202020403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Frying dominates the cooking fire problem.</a:t>
            </a:r>
          </a:p>
          <a:p>
            <a:pPr marL="91440" marR="0" lvl="0" indent="-9144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endParaRPr>
          </a:p>
        </p:txBody>
      </p:sp>
      <p:sp>
        <p:nvSpPr>
          <p:cNvPr id="8" name="Title 1"/>
          <p:cNvSpPr txBox="1">
            <a:spLocks/>
          </p:cNvSpPr>
          <p:nvPr/>
        </p:nvSpPr>
        <p:spPr>
          <a:xfrm>
            <a:off x="0"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
        <p:nvSpPr>
          <p:cNvPr id="9"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Cooking Fires</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3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500"/>
                                        <p:tgtEl>
                                          <p:spTgt spid="13">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fade">
                                      <p:cBhvr>
                                        <p:cTn id="18" dur="500"/>
                                        <p:tgtEl>
                                          <p:spTgt spid="13">
                                            <p:txEl>
                                              <p:pRg st="3" end="3"/>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xEl>
                                              <p:pRg st="6" end="6"/>
                                            </p:txEl>
                                          </p:spTgt>
                                        </p:tgtEl>
                                        <p:attrNameLst>
                                          <p:attrName>style.visibility</p:attrName>
                                        </p:attrNameLst>
                                      </p:cBhvr>
                                      <p:to>
                                        <p:strVal val="visible"/>
                                      </p:to>
                                    </p:set>
                                    <p:animEffect transition="in" filter="fade">
                                      <p:cBhvr>
                                        <p:cTn id="26"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4808" y="2057400"/>
            <a:ext cx="5599713" cy="3718560"/>
          </a:xfrm>
          <a:prstGeom prst="rect">
            <a:avLst/>
          </a:prstGeom>
          <a:effectLst>
            <a:softEdge rad="127000"/>
          </a:effectLst>
        </p:spPr>
      </p:pic>
      <p:sp>
        <p:nvSpPr>
          <p:cNvPr id="8" name="Content Placeholder 2"/>
          <p:cNvSpPr txBox="1">
            <a:spLocks/>
          </p:cNvSpPr>
          <p:nvPr/>
        </p:nvSpPr>
        <p:spPr>
          <a:xfrm>
            <a:off x="356188" y="2502730"/>
            <a:ext cx="6255627" cy="300376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200"/>
              </a:spcAft>
              <a:buClr>
                <a:srgbClr val="5B9BD5"/>
              </a:buClr>
              <a:buSzPct val="100000"/>
              <a:buFont typeface="Calibri" panose="020F0502020204030204" pitchFamily="34" charset="0"/>
              <a:buNone/>
              <a:tabLst/>
              <a:defRPr/>
            </a:pPr>
            <a:r>
              <a:rPr kumimoji="0" lang="en-US" sz="2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Impact of Cooking Equipment Fires</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Unattended equipment is a factor in one-third (32%) of reported home cooking fires and half (45%) of the associated deaths.</a:t>
            </a:r>
          </a:p>
        </p:txBody>
      </p:sp>
      <p:sp>
        <p:nvSpPr>
          <p:cNvPr id="9" name="Title 1"/>
          <p:cNvSpPr txBox="1">
            <a:spLocks/>
          </p:cNvSpPr>
          <p:nvPr/>
        </p:nvSpPr>
        <p:spPr>
          <a:xfrm>
            <a:off x="-1"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
        <p:nvSpPr>
          <p:cNvPr id="11" name="Subtitle 2"/>
          <p:cNvSpPr txBox="1">
            <a:spLocks/>
          </p:cNvSpPr>
          <p:nvPr/>
        </p:nvSpPr>
        <p:spPr>
          <a:xfrm>
            <a:off x="356188" y="1189403"/>
            <a:ext cx="10271464" cy="1628107"/>
          </a:xfrm>
          <a:prstGeom prst="rect">
            <a:avLst/>
          </a:prstGeom>
          <a:effectLst>
            <a:softEdge rad="0"/>
          </a:effectLst>
          <a:scene3d>
            <a:camera prst="orthographicFront"/>
            <a:lightRig rig="threePt" dir="t"/>
          </a:scene3d>
          <a:sp3d prstMaterial="matte">
            <a:bevelT/>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Cooking Fires</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561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859536"/>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Core Four Safety Messages</a:t>
            </a:r>
            <a:endParaRPr kumimoji="0" lang="en-U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3" name="TextBox 2"/>
          <p:cNvSpPr txBox="1"/>
          <p:nvPr/>
        </p:nvSpPr>
        <p:spPr>
          <a:xfrm>
            <a:off x="972855" y="1357933"/>
            <a:ext cx="1024629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Right Alarm – Right Location</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right alarm in the right location may save your life.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2182" y="2639949"/>
            <a:ext cx="3213818" cy="2902804"/>
          </a:xfrm>
          <a:prstGeom prst="rect">
            <a:avLst/>
          </a:prstGeom>
          <a:ln w="38100">
            <a:solidFill>
              <a:schemeClr val="tx1"/>
            </a:solidFill>
          </a:ln>
          <a:effec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096000" y="2639949"/>
            <a:ext cx="3126022" cy="2917620"/>
          </a:xfrm>
          <a:prstGeom prst="rect">
            <a:avLst/>
          </a:prstGeom>
          <a:ln w="38100" cap="sq" cmpd="thickThin">
            <a:solidFill>
              <a:schemeClr val="tx1"/>
            </a:solidFill>
            <a:prstDash val="solid"/>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40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
        <p:nvSpPr>
          <p:cNvPr id="8" name="Rectangle 7"/>
          <p:cNvSpPr/>
          <p:nvPr/>
        </p:nvSpPr>
        <p:spPr>
          <a:xfrm>
            <a:off x="535465" y="1615662"/>
            <a:ext cx="6303263" cy="32932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Use the </a:t>
            </a:r>
            <a:r>
              <a:rPr kumimoji="0" lang="en-US" sz="3600" b="1" i="1"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American Red Cross Sound the Alarm Home Fire Safety Checklist</a:t>
            </a: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to remind you of some of these common fire risks.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260663" y="968718"/>
            <a:ext cx="3957797" cy="5098440"/>
          </a:xfrm>
          <a:prstGeom prst="rect">
            <a:avLst/>
          </a:prstGeom>
        </p:spPr>
      </p:pic>
    </p:spTree>
    <p:extLst>
      <p:ext uri="{BB962C8B-B14F-4D97-AF65-F5344CB8AC3E}">
        <p14:creationId xmlns:p14="http://schemas.microsoft.com/office/powerpoint/2010/main" val="106904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3933" y="1720649"/>
            <a:ext cx="4379142" cy="3858768"/>
          </a:xfrm>
          <a:prstGeom prst="rect">
            <a:avLst/>
          </a:prstGeom>
          <a:effectLst>
            <a:softEdge rad="127000"/>
          </a:effectLst>
        </p:spPr>
      </p:pic>
      <p:sp>
        <p:nvSpPr>
          <p:cNvPr id="13" name="Content Placeholder 2"/>
          <p:cNvSpPr txBox="1">
            <a:spLocks/>
          </p:cNvSpPr>
          <p:nvPr/>
        </p:nvSpPr>
        <p:spPr>
          <a:xfrm>
            <a:off x="1688240" y="3850761"/>
            <a:ext cx="8106770" cy="300723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Fire Safe South Carolina</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803-896-9800</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hlinkClick r:id="rId4"/>
              </a:rPr>
              <a:t>FireSafeSC@llr.sc.gov</a:t>
            </a:r>
            <a:endParaRPr kumimoji="0" lang="en-US" sz="2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2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rPr>
              <a:t>Or make a referral:</a:t>
            </a: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hlinkClick r:id="rId5"/>
              </a:rPr>
              <a:t>http://</a:t>
            </a:r>
            <a:r>
              <a:rPr kumimoji="0" lang="en-US" sz="2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Arial" panose="020B0604020202020204" pitchFamily="34" charset="0"/>
                <a:hlinkClick r:id="rId5"/>
              </a:rPr>
              <a:t>firesafe.sc.gov/engage.html</a:t>
            </a:r>
            <a:endParaRPr kumimoji="0" lang="en-US" sz="2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90000"/>
              </a:lnSpc>
              <a:spcBef>
                <a:spcPts val="0"/>
              </a:spcBef>
              <a:spcAft>
                <a:spcPts val="0"/>
              </a:spcAft>
              <a:buClrTx/>
              <a:buSzPct val="100000"/>
              <a:buFont typeface="Calibri" panose="020F0502020204030204" pitchFamily="34" charset="0"/>
              <a:buNone/>
              <a:tabLst/>
              <a:defRPr/>
            </a:pPr>
            <a:endParaRPr kumimoji="0" lang="en-US" sz="2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Verdana" panose="020B0604030504040204" pitchFamily="34" charset="0"/>
              <a:cs typeface="Verdana" panose="020B0604030504040204" pitchFamily="34" charset="0"/>
            </a:endParaRPr>
          </a:p>
        </p:txBody>
      </p:sp>
      <p:sp>
        <p:nvSpPr>
          <p:cNvPr id="7" name="Title 1"/>
          <p:cNvSpPr txBox="1">
            <a:spLocks/>
          </p:cNvSpPr>
          <p:nvPr/>
        </p:nvSpPr>
        <p:spPr>
          <a:xfrm>
            <a:off x="-1" y="0"/>
            <a:ext cx="12192000" cy="859536"/>
          </a:xfrm>
          <a:prstGeom prst="rect">
            <a:avLst/>
          </a:prstGeom>
          <a:solidFill>
            <a:srgbClr val="002060"/>
          </a:solidFill>
          <a:ln w="28575">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a:ea typeface="Verdana" panose="020B0604030504040204" pitchFamily="34" charset="0"/>
                <a:cs typeface="+mj-cs"/>
              </a:rPr>
              <a:t>See a Problem – Take Action</a:t>
            </a:r>
            <a:endParaRPr kumimoji="0" lang="en-US" sz="4400" b="1" i="0" u="none" strike="noStrike" kern="1200" cap="none" spc="0" normalizeH="0" baseline="0" noProof="0" dirty="0">
              <a:ln>
                <a:noFill/>
              </a:ln>
              <a:solidFill>
                <a:prstClr val="white"/>
              </a:solidFill>
              <a:effectLst/>
              <a:uLnTx/>
              <a:uFillTx/>
              <a:latin typeface="Calibri" panose="020F0502020204030204"/>
              <a:ea typeface="Verdana" panose="020B0604030504040204" pitchFamily="34" charset="0"/>
              <a:cs typeface="+mj-cs"/>
            </a:endParaRPr>
          </a:p>
        </p:txBody>
      </p:sp>
      <p:sp>
        <p:nvSpPr>
          <p:cNvPr id="8" name="Rectangle 7"/>
          <p:cNvSpPr/>
          <p:nvPr/>
        </p:nvSpPr>
        <p:spPr>
          <a:xfrm>
            <a:off x="576408" y="1028809"/>
            <a:ext cx="6303263"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When you see a potential hazard that could harm someone, take action.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If you can’t fix it, ask for help.</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8017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500"/>
                                        <p:tgtEl>
                                          <p:spTgt spid="1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fade">
                                      <p:cBhvr>
                                        <p:cTn id="21" dur="500"/>
                                        <p:tgtEl>
                                          <p:spTgt spid="13">
                                            <p:txEl>
                                              <p:pRg st="4" end="4"/>
                                            </p:txEl>
                                          </p:spTgt>
                                        </p:tgtEl>
                                      </p:cBhvr>
                                    </p:animEffect>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3">
                                            <p:txEl>
                                              <p:pRg st="5" end="5"/>
                                            </p:txEl>
                                          </p:spTgt>
                                        </p:tgtEl>
                                        <p:attrNameLst>
                                          <p:attrName>style.visibility</p:attrName>
                                        </p:attrNameLst>
                                      </p:cBhvr>
                                      <p:to>
                                        <p:strVal val="visible"/>
                                      </p:to>
                                    </p:set>
                                    <p:animEffect transition="in" filter="fade">
                                      <p:cBhvr>
                                        <p:cTn id="25" dur="1000"/>
                                        <p:tgtEl>
                                          <p:spTgt spid="13">
                                            <p:txEl>
                                              <p:pRg st="5" end="5"/>
                                            </p:txEl>
                                          </p:spTgt>
                                        </p:tgtEl>
                                      </p:cBhvr>
                                    </p:animEffect>
                                    <p:anim calcmode="lin" valueType="num">
                                      <p:cBhvr>
                                        <p:cTn id="26"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50401"/>
            <a:ext cx="12191999"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Arial" panose="020B0604020202020204" pitchFamily="34" charset="0"/>
              </a:rPr>
              <a:t>Taking action when you see a problem may save a life.</a:t>
            </a:r>
            <a:endParaRPr kumimoji="0" lang="en-US" sz="5400" b="1" i="0" u="none" strike="noStrike" kern="1200" cap="none" spc="0" normalizeH="0" baseline="0" noProof="0" dirty="0">
              <a:ln w="22225">
                <a:solidFill>
                  <a:prstClr val="black"/>
                </a:solidFill>
                <a:prstDash val="solid"/>
              </a:ln>
              <a:solidFill>
                <a:srgbClr val="FF0000"/>
              </a:solidFill>
              <a:effectLst>
                <a:outerShdw blurRad="50800" dist="38100" algn="l"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64771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8" y="283779"/>
            <a:ext cx="11613930" cy="5591503"/>
          </a:xfrm>
          <a:blipFill dpi="0" rotWithShape="1">
            <a:blip r:embed="rId3" cstate="print">
              <a:extLst>
                <a:ext uri="{28A0092B-C50C-407E-A947-70E740481C1C}">
                  <a14:useLocalDpi xmlns:a14="http://schemas.microsoft.com/office/drawing/2010/main" val="0"/>
                </a:ext>
              </a:extLst>
            </a:blip>
            <a:srcRect/>
            <a:stretch>
              <a:fillRect/>
            </a:stretch>
          </a:blipFill>
          <a:ln w="28575">
            <a:solidFill>
              <a:srgbClr val="B80000"/>
            </a:solidFill>
          </a:ln>
          <a:effectLst>
            <a:glow rad="228600">
              <a:schemeClr val="accent5">
                <a:satMod val="175000"/>
                <a:alpha val="40000"/>
              </a:schemeClr>
            </a:glow>
          </a:effectLst>
        </p:spPr>
        <p:txBody>
          <a:bodyPr>
            <a:normAutofit/>
          </a:bodyPr>
          <a:lstStyle/>
          <a:p>
            <a:pPr algn="ctr"/>
            <a:r>
              <a:rPr lang="en-US" sz="8800" b="1" dirty="0" smtClean="0">
                <a:latin typeface="+mn-lt"/>
              </a:rPr>
              <a:t>Do you have any questions?</a:t>
            </a:r>
            <a:endParaRPr lang="en-US" sz="8800" b="1" dirty="0">
              <a:latin typeface="+mn-lt"/>
            </a:endParaRPr>
          </a:p>
        </p:txBody>
      </p:sp>
    </p:spTree>
    <p:extLst>
      <p:ext uri="{BB962C8B-B14F-4D97-AF65-F5344CB8AC3E}">
        <p14:creationId xmlns:p14="http://schemas.microsoft.com/office/powerpoint/2010/main" val="964937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859536"/>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Core Four Safety Messages</a:t>
            </a:r>
            <a:endParaRPr kumimoji="0" lang="en-U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3" name="TextBox 2"/>
          <p:cNvSpPr txBox="1"/>
          <p:nvPr/>
        </p:nvSpPr>
        <p:spPr>
          <a:xfrm>
            <a:off x="442491" y="1527610"/>
            <a:ext cx="1024629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Fire Drill Plans and Prep</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Practicing a fire drill at home may </a:t>
            </a:r>
            <a:b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save your life.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Sleeping with your doors closed may </a:t>
            </a:r>
            <a:b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save your life.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Properly placed extinguishers may </a:t>
            </a:r>
            <a:b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save your life.</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920" y="1655758"/>
            <a:ext cx="3812305" cy="3283134"/>
          </a:xfrm>
          <a:prstGeom prst="rect">
            <a:avLst/>
          </a:prstGeom>
          <a:ln w="57150">
            <a:solidFill>
              <a:schemeClr val="tx1"/>
            </a:solidFill>
          </a:ln>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2512158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859536"/>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Core Four Safety Messages</a:t>
            </a:r>
            <a:endParaRPr kumimoji="0" lang="en-U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0" name="TextBox 9"/>
          <p:cNvSpPr txBox="1"/>
          <p:nvPr/>
        </p:nvSpPr>
        <p:spPr>
          <a:xfrm>
            <a:off x="626300" y="1379284"/>
            <a:ext cx="110730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Fire Sprinklers Save Lives</a:t>
            </a:r>
            <a:endPar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Properly installed and maintained fire sprinklers save lives.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Macintosh HD:Users:jennapritchett:Desktop:DC2S5345.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9660" y="2682871"/>
            <a:ext cx="5406288" cy="2715305"/>
          </a:xfrm>
          <a:prstGeom prst="rect">
            <a:avLst/>
          </a:prstGeom>
          <a:ln w="381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5742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859536"/>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j-ea"/>
                <a:cs typeface="+mj-cs"/>
              </a:rPr>
              <a:t>Core Four Safety Messages</a:t>
            </a:r>
            <a:endParaRPr kumimoji="0" lang="en-US"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0" name="TextBox 9"/>
          <p:cNvSpPr txBox="1"/>
          <p:nvPr/>
        </p:nvSpPr>
        <p:spPr>
          <a:xfrm>
            <a:off x="626300" y="1171466"/>
            <a:ext cx="110730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See a Problem – Take Action</a:t>
            </a:r>
            <a:endPar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Taking action when you see a problem may save your life.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7191" y="2419375"/>
            <a:ext cx="3877618" cy="3416841"/>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0353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2887</Words>
  <Application>Microsoft Office PowerPoint</Application>
  <PresentationFormat>Widescreen</PresentationFormat>
  <Paragraphs>499</Paragraphs>
  <Slides>63</Slides>
  <Notes>63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Arial Black</vt:lpstr>
      <vt:lpstr>Calibri</vt:lpstr>
      <vt:lpstr>Calibri Light</vt:lpstr>
      <vt:lpstr>Erato-Light</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have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Sewell</dc:creator>
  <cp:lastModifiedBy>Christopher Sewell</cp:lastModifiedBy>
  <cp:revision>1</cp:revision>
  <dcterms:created xsi:type="dcterms:W3CDTF">2021-03-09T21:50:35Z</dcterms:created>
  <dcterms:modified xsi:type="dcterms:W3CDTF">2021-03-09T21:51:16Z</dcterms:modified>
</cp:coreProperties>
</file>